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9144000" cy="5143500" type="screen16x9"/>
  <p:notesSz cx="6858000" cy="9144000"/>
  <p:embeddedFontLst>
    <p:embeddedFont>
      <p:font typeface="Lato" panose="020B0604020202020204" charset="0"/>
      <p:regular r:id="rId20"/>
      <p:bold r:id="rId21"/>
      <p:italic r:id="rId22"/>
      <p:boldItalic r:id="rId23"/>
    </p:embeddedFont>
    <p:embeddedFont>
      <p:font typeface="Montserrat" panose="020B0604020202020204" charset="0"/>
      <p:regular r:id="rId24"/>
      <p:bold r:id="rId25"/>
      <p:italic r:id="rId26"/>
      <p:boldItalic r:id="rId27"/>
    </p:embeddedFont>
    <p:embeddedFont>
      <p:font typeface="Roboto" panose="020B0604020202020204" charset="0"/>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730" y="8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tableStyles" Target="tableStyles.xml"/></Relationships>
</file>

<file path=ppt/media/image1.png>
</file>

<file path=ppt/media/image10.jp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2.jpg>
</file>

<file path=ppt/media/image3.png>
</file>

<file path=ppt/media/image4.jp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Shape 13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2" name="Shape 13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a:p>
            <a:pPr marL="0" lvl="0" indent="0"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Shape 2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2" name="Shape 20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Shape 21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2" name="Shape 21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Shape 21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9" name="Shape 21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Shape 22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6" name="Shape 22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Shape 23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3" name="Shape 23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Shape 23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0" name="Shape 24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Shape 24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8" name="Shape 24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Shape 25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55" name="Shape 25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Shape 13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9" name="Shape 13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Shape 14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7" name="Shape 14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Shape 1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8" name="Shape 15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Shape 16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6" name="Shape 16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Shape 17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4" name="Shape 174"/>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Shape 18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1" name="Shape 18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Shape 18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8" name="Shape 18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Shape 19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5" name="Shape 19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Shape 10"/>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11" name="Shape 11"/>
          <p:cNvGrpSpPr/>
          <p:nvPr/>
        </p:nvGrpSpPr>
        <p:grpSpPr>
          <a:xfrm>
            <a:off x="0" y="490"/>
            <a:ext cx="5153705" cy="5134399"/>
            <a:chOff x="0" y="75"/>
            <a:chExt cx="5153705" cy="5152950"/>
          </a:xfrm>
        </p:grpSpPr>
        <p:sp>
          <p:nvSpPr>
            <p:cNvPr id="12" name="Shape 1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 name="Shape 13"/>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 name="Shape 14"/>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 name="Shape 15"/>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6" name="Shape 16"/>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7" name="Shape 17"/>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8" name="Shape 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Shape 106"/>
          <p:cNvGrpSpPr/>
          <p:nvPr/>
        </p:nvGrpSpPr>
        <p:grpSpPr>
          <a:xfrm>
            <a:off x="4406400" y="0"/>
            <a:ext cx="4737600" cy="5143065"/>
            <a:chOff x="4406400" y="0"/>
            <a:chExt cx="4737600" cy="5143065"/>
          </a:xfrm>
        </p:grpSpPr>
        <p:sp>
          <p:nvSpPr>
            <p:cNvPr id="107" name="Shape 107"/>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8" name="Shape 108"/>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9" name="Shape 109"/>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0" name="Shape 110"/>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1" name="Shape 1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2" name="Shape 112"/>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3" name="Shape 11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4" name="Shape 11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5" name="Shape 115"/>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6" name="Shape 116"/>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7" name="Shape 117"/>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8" name="Shape 118"/>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9" name="Shape 119"/>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0" name="Shape 120"/>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1" name="Shape 12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2" name="Shape 122"/>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3" name="Shape 12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4" name="Shape 12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25" name="Shape 125"/>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Shape 126"/>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27" name="Shape 1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Shape 12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20" name="Shape 20"/>
          <p:cNvGrpSpPr/>
          <p:nvPr/>
        </p:nvGrpSpPr>
        <p:grpSpPr>
          <a:xfrm>
            <a:off x="4406400" y="0"/>
            <a:ext cx="4737600" cy="5143065"/>
            <a:chOff x="4406400" y="0"/>
            <a:chExt cx="4737600" cy="5143065"/>
          </a:xfrm>
        </p:grpSpPr>
        <p:sp>
          <p:nvSpPr>
            <p:cNvPr id="21" name="Shape 2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2" name="Shape 22"/>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 name="Shape 2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4" name="Shape 2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 name="Shape 25"/>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 name="Shape 26"/>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 name="Shape 27"/>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8" name="Shape 28"/>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9" name="Shape 29"/>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0" name="Shape 30"/>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1" name="Shape 3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2" name="Shape 32"/>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3" name="Shape 3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4" name="Shape 3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5" name="Shape 35"/>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6" name="Shape 36"/>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7" name="Shape 37"/>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8" name="Shape 38"/>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39" name="Shape 39"/>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0" name="Shape 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Shape 42"/>
          <p:cNvGrpSpPr/>
          <p:nvPr/>
        </p:nvGrpSpPr>
        <p:grpSpPr>
          <a:xfrm>
            <a:off x="0" y="381001"/>
            <a:ext cx="1037850" cy="1016287"/>
            <a:chOff x="0" y="381001"/>
            <a:chExt cx="1037850" cy="1016287"/>
          </a:xfrm>
        </p:grpSpPr>
        <p:sp>
          <p:nvSpPr>
            <p:cNvPr id="43" name="Shape 43"/>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4" name="Shape 4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45" name="Shape 4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Shape 46"/>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47" name="Shape 4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Shape 49"/>
          <p:cNvGrpSpPr/>
          <p:nvPr/>
        </p:nvGrpSpPr>
        <p:grpSpPr>
          <a:xfrm>
            <a:off x="0" y="381001"/>
            <a:ext cx="1037850" cy="1016287"/>
            <a:chOff x="0" y="381001"/>
            <a:chExt cx="1037850" cy="1016287"/>
          </a:xfrm>
        </p:grpSpPr>
        <p:sp>
          <p:nvSpPr>
            <p:cNvPr id="50" name="Shape 5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1" name="Shape 51"/>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52" name="Shape 5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3" name="Shape 53"/>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4" name="Shape 54"/>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5" name="Shape 5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grpSp>
        <p:nvGrpSpPr>
          <p:cNvPr id="57" name="Shape 57"/>
          <p:cNvGrpSpPr/>
          <p:nvPr/>
        </p:nvGrpSpPr>
        <p:grpSpPr>
          <a:xfrm>
            <a:off x="0" y="381001"/>
            <a:ext cx="1037850" cy="1016287"/>
            <a:chOff x="0" y="381001"/>
            <a:chExt cx="1037850" cy="1016287"/>
          </a:xfrm>
        </p:grpSpPr>
        <p:sp>
          <p:nvSpPr>
            <p:cNvPr id="58" name="Shape 5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9" name="Shape 5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60" name="Shape 6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1" name="Shape 6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Shape 63"/>
          <p:cNvGrpSpPr/>
          <p:nvPr/>
        </p:nvGrpSpPr>
        <p:grpSpPr>
          <a:xfrm>
            <a:off x="0" y="381001"/>
            <a:ext cx="1037850" cy="1016287"/>
            <a:chOff x="0" y="381001"/>
            <a:chExt cx="1037850" cy="1016287"/>
          </a:xfrm>
        </p:grpSpPr>
        <p:sp>
          <p:nvSpPr>
            <p:cNvPr id="64" name="Shape 6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5" name="Shape 6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66" name="Shape 66"/>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7" name="Shape 67"/>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8" name="Shape 6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Shape 70"/>
          <p:cNvGrpSpPr/>
          <p:nvPr/>
        </p:nvGrpSpPr>
        <p:grpSpPr>
          <a:xfrm>
            <a:off x="4406400" y="0"/>
            <a:ext cx="4737600" cy="5143500"/>
            <a:chOff x="4406400" y="0"/>
            <a:chExt cx="4737600" cy="5143500"/>
          </a:xfrm>
        </p:grpSpPr>
        <p:sp>
          <p:nvSpPr>
            <p:cNvPr id="71" name="Shape 71"/>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2" name="Shape 72"/>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3" name="Shape 73"/>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4" name="Shape 74"/>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5" name="Shape 75"/>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6" name="Shape 76"/>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7" name="Shape 77"/>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8" name="Shape 7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9" name="Shape 79"/>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0" name="Shape 80"/>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1" name="Shape 81"/>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2" name="Shape 82"/>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3" name="Shape 83"/>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4" name="Shape 84"/>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5" name="Shape 85"/>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6" name="Shape 86"/>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7" name="Shape 87"/>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8" name="Shape 8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89" name="Shape 89"/>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0" name="Shape 9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Shape 92"/>
          <p:cNvGrpSpPr/>
          <p:nvPr/>
        </p:nvGrpSpPr>
        <p:grpSpPr>
          <a:xfrm>
            <a:off x="0" y="381001"/>
            <a:ext cx="1037850" cy="1016287"/>
            <a:chOff x="0" y="381001"/>
            <a:chExt cx="1037850" cy="1016287"/>
          </a:xfrm>
        </p:grpSpPr>
        <p:sp>
          <p:nvSpPr>
            <p:cNvPr id="93" name="Shape 93"/>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4" name="Shape 9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95" name="Shape 95"/>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96" name="Shape 96"/>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97" name="Shape 97"/>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98" name="Shape 9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Shape 100"/>
          <p:cNvGrpSpPr/>
          <p:nvPr/>
        </p:nvGrpSpPr>
        <p:grpSpPr>
          <a:xfrm>
            <a:off x="0" y="4128572"/>
            <a:ext cx="698925" cy="684657"/>
            <a:chOff x="0" y="3785672"/>
            <a:chExt cx="698925" cy="684657"/>
          </a:xfrm>
        </p:grpSpPr>
        <p:sp>
          <p:nvSpPr>
            <p:cNvPr id="101" name="Shape 101"/>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2" name="Shape 102"/>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03" name="Shape 103"/>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300"/>
              <a:buNone/>
              <a:defRPr/>
            </a:lvl1pPr>
          </a:lstStyle>
          <a:p>
            <a:endParaRPr/>
          </a:p>
        </p:txBody>
      </p:sp>
      <p:sp>
        <p:nvSpPr>
          <p:cNvPr id="104" name="Shape 10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xmlns:mc="http://schemas.openxmlformats.org/markup-compatibility/2006" xmlns:p14="http://schemas.microsoft.com/office/powerpoint/2010/main">
    <mc:Choice Requires="p14">
      <p:transition spd="slow" p14:dur="1300">
        <p14:prism/>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0.jpg"/><Relationship Id="rId2" Type="http://schemas.openxmlformats.org/officeDocument/2006/relationships/notesSlide" Target="../notesSlides/notesSlide10.xml"/><Relationship Id="rId1" Type="http://schemas.openxmlformats.org/officeDocument/2006/relationships/slideLayout" Target="../slideLayouts/slideLayout5.xml"/><Relationship Id="rId6" Type="http://schemas.openxmlformats.org/officeDocument/2006/relationships/image" Target="../media/image9.jpg"/><Relationship Id="rId5" Type="http://schemas.openxmlformats.org/officeDocument/2006/relationships/image" Target="../media/image8.jpg"/><Relationship Id="rId4" Type="http://schemas.openxmlformats.org/officeDocument/2006/relationships/image" Target="../media/image7.jp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12.jpg"/></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5.xm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2.jp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4.jp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Shape 134"/>
          <p:cNvSpPr txBox="1">
            <a:spLocks noGrp="1"/>
          </p:cNvSpPr>
          <p:nvPr>
            <p:ph type="subTitle" idx="1"/>
          </p:nvPr>
        </p:nvSpPr>
        <p:spPr>
          <a:xfrm>
            <a:off x="234275" y="2920750"/>
            <a:ext cx="3825000" cy="218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lt2"/>
                </a:solidFill>
                <a:latin typeface="Times New Roman"/>
                <a:ea typeface="Times New Roman"/>
                <a:cs typeface="Times New Roman"/>
                <a:sym typeface="Times New Roman"/>
              </a:rPr>
              <a:t>Patapsco Middle School - 6th Grade</a:t>
            </a:r>
            <a:endParaRPr sz="1800">
              <a:solidFill>
                <a:schemeClr val="lt2"/>
              </a:solidFill>
              <a:latin typeface="Times New Roman"/>
              <a:ea typeface="Times New Roman"/>
              <a:cs typeface="Times New Roman"/>
              <a:sym typeface="Times New Roman"/>
            </a:endParaRPr>
          </a:p>
          <a:p>
            <a:pPr marL="0" lvl="0" indent="0" rtl="0">
              <a:spcBef>
                <a:spcPts val="0"/>
              </a:spcBef>
              <a:spcAft>
                <a:spcPts val="0"/>
              </a:spcAft>
              <a:buNone/>
            </a:pPr>
            <a:r>
              <a:rPr lang="en" sz="1800">
                <a:solidFill>
                  <a:schemeClr val="lt2"/>
                </a:solidFill>
                <a:latin typeface="Times New Roman"/>
                <a:ea typeface="Times New Roman"/>
                <a:cs typeface="Times New Roman"/>
                <a:sym typeface="Times New Roman"/>
              </a:rPr>
              <a:t>Designed by: The RoboKnights </a:t>
            </a:r>
            <a:endParaRPr sz="1800">
              <a:solidFill>
                <a:schemeClr val="lt2"/>
              </a:solidFill>
              <a:latin typeface="Times New Roman"/>
              <a:ea typeface="Times New Roman"/>
              <a:cs typeface="Times New Roman"/>
              <a:sym typeface="Times New Roman"/>
            </a:endParaRPr>
          </a:p>
          <a:p>
            <a:pPr marL="1371600" lvl="0" indent="0" rtl="0">
              <a:spcBef>
                <a:spcPts val="0"/>
              </a:spcBef>
              <a:spcAft>
                <a:spcPts val="0"/>
              </a:spcAft>
              <a:buNone/>
            </a:pPr>
            <a:r>
              <a:rPr lang="en" sz="1800">
                <a:solidFill>
                  <a:schemeClr val="lt2"/>
                </a:solidFill>
                <a:latin typeface="Times New Roman"/>
                <a:ea typeface="Times New Roman"/>
                <a:cs typeface="Times New Roman"/>
                <a:sym typeface="Times New Roman"/>
              </a:rPr>
              <a:t>2017-2018</a:t>
            </a:r>
            <a:endParaRPr sz="1800">
              <a:solidFill>
                <a:schemeClr val="lt2"/>
              </a:solidFill>
              <a:latin typeface="Times New Roman"/>
              <a:ea typeface="Times New Roman"/>
              <a:cs typeface="Times New Roman"/>
              <a:sym typeface="Times New Roman"/>
            </a:endParaRPr>
          </a:p>
          <a:p>
            <a:pPr marL="0" lvl="0" indent="0" algn="l" rtl="0">
              <a:spcBef>
                <a:spcPts val="0"/>
              </a:spcBef>
              <a:spcAft>
                <a:spcPts val="0"/>
              </a:spcAft>
              <a:buNone/>
            </a:pPr>
            <a:r>
              <a:rPr lang="en" sz="1800">
                <a:solidFill>
                  <a:schemeClr val="lt2"/>
                </a:solidFill>
                <a:latin typeface="Times New Roman"/>
                <a:ea typeface="Times New Roman"/>
                <a:cs typeface="Times New Roman"/>
                <a:sym typeface="Times New Roman"/>
              </a:rPr>
              <a:t>Harini Devireddy</a:t>
            </a:r>
            <a:endParaRPr sz="1800">
              <a:solidFill>
                <a:schemeClr val="lt2"/>
              </a:solidFill>
              <a:latin typeface="Times New Roman"/>
              <a:ea typeface="Times New Roman"/>
              <a:cs typeface="Times New Roman"/>
              <a:sym typeface="Times New Roman"/>
            </a:endParaRPr>
          </a:p>
          <a:p>
            <a:pPr marL="0" lvl="0" indent="0" algn="l" rtl="0">
              <a:spcBef>
                <a:spcPts val="0"/>
              </a:spcBef>
              <a:spcAft>
                <a:spcPts val="0"/>
              </a:spcAft>
              <a:buNone/>
            </a:pPr>
            <a:r>
              <a:rPr lang="en" sz="1800">
                <a:solidFill>
                  <a:schemeClr val="lt2"/>
                </a:solidFill>
                <a:latin typeface="Times New Roman"/>
                <a:ea typeface="Times New Roman"/>
                <a:cs typeface="Times New Roman"/>
                <a:sym typeface="Times New Roman"/>
              </a:rPr>
              <a:t>Pragna Yalamanchili</a:t>
            </a:r>
            <a:endParaRPr sz="1800">
              <a:solidFill>
                <a:schemeClr val="lt2"/>
              </a:solidFill>
              <a:latin typeface="Times New Roman"/>
              <a:ea typeface="Times New Roman"/>
              <a:cs typeface="Times New Roman"/>
              <a:sym typeface="Times New Roman"/>
            </a:endParaRPr>
          </a:p>
          <a:p>
            <a:pPr marL="0" lvl="0" indent="0" algn="l" rtl="0">
              <a:spcBef>
                <a:spcPts val="0"/>
              </a:spcBef>
              <a:spcAft>
                <a:spcPts val="0"/>
              </a:spcAft>
              <a:buNone/>
            </a:pPr>
            <a:r>
              <a:rPr lang="en" sz="1800">
                <a:solidFill>
                  <a:schemeClr val="lt2"/>
                </a:solidFill>
                <a:latin typeface="Times New Roman"/>
                <a:ea typeface="Times New Roman"/>
                <a:cs typeface="Times New Roman"/>
                <a:sym typeface="Times New Roman"/>
              </a:rPr>
              <a:t>Srinidhi Akella</a:t>
            </a:r>
            <a:endParaRPr sz="1800">
              <a:solidFill>
                <a:schemeClr val="lt2"/>
              </a:solidFill>
              <a:latin typeface="Times New Roman"/>
              <a:ea typeface="Times New Roman"/>
              <a:cs typeface="Times New Roman"/>
              <a:sym typeface="Times New Roman"/>
            </a:endParaRPr>
          </a:p>
          <a:p>
            <a:pPr marL="0" lvl="0" indent="0" algn="l" rtl="0">
              <a:spcBef>
                <a:spcPts val="0"/>
              </a:spcBef>
              <a:spcAft>
                <a:spcPts val="0"/>
              </a:spcAft>
              <a:buNone/>
            </a:pPr>
            <a:r>
              <a:rPr lang="en" sz="1800">
                <a:solidFill>
                  <a:schemeClr val="lt2"/>
                </a:solidFill>
                <a:latin typeface="Times New Roman"/>
                <a:ea typeface="Times New Roman"/>
                <a:cs typeface="Times New Roman"/>
                <a:sym typeface="Times New Roman"/>
              </a:rPr>
              <a:t>Venya Karri</a:t>
            </a:r>
            <a:endParaRPr sz="1800">
              <a:solidFill>
                <a:schemeClr val="lt2"/>
              </a:solidFill>
              <a:latin typeface="Times New Roman"/>
              <a:ea typeface="Times New Roman"/>
              <a:cs typeface="Times New Roman"/>
              <a:sym typeface="Times New Roman"/>
            </a:endParaRPr>
          </a:p>
          <a:p>
            <a:pPr marL="0" lvl="0" indent="0" algn="l" rtl="0">
              <a:spcBef>
                <a:spcPts val="0"/>
              </a:spcBef>
              <a:spcAft>
                <a:spcPts val="0"/>
              </a:spcAft>
              <a:buNone/>
            </a:pPr>
            <a:endParaRPr sz="1800">
              <a:solidFill>
                <a:schemeClr val="lt2"/>
              </a:solidFill>
              <a:latin typeface="Times New Roman"/>
              <a:ea typeface="Times New Roman"/>
              <a:cs typeface="Times New Roman"/>
              <a:sym typeface="Times New Roman"/>
            </a:endParaRPr>
          </a:p>
          <a:p>
            <a:pPr marL="0" lvl="0" indent="0" algn="l" rtl="0">
              <a:spcBef>
                <a:spcPts val="0"/>
              </a:spcBef>
              <a:spcAft>
                <a:spcPts val="0"/>
              </a:spcAft>
              <a:buNone/>
            </a:pPr>
            <a:endParaRPr sz="1800">
              <a:solidFill>
                <a:schemeClr val="lt2"/>
              </a:solidFill>
              <a:latin typeface="Times New Roman"/>
              <a:ea typeface="Times New Roman"/>
              <a:cs typeface="Times New Roman"/>
              <a:sym typeface="Times New Roman"/>
            </a:endParaRPr>
          </a:p>
        </p:txBody>
      </p:sp>
      <p:pic>
        <p:nvPicPr>
          <p:cNvPr id="135" name="Shape 135"/>
          <p:cNvPicPr preferRelativeResize="0"/>
          <p:nvPr/>
        </p:nvPicPr>
        <p:blipFill>
          <a:blip r:embed="rId3">
            <a:alphaModFix/>
          </a:blip>
          <a:stretch>
            <a:fillRect/>
          </a:stretch>
        </p:blipFill>
        <p:spPr>
          <a:xfrm>
            <a:off x="6809425" y="0"/>
            <a:ext cx="2334576" cy="799425"/>
          </a:xfrm>
          <a:prstGeom prst="rect">
            <a:avLst/>
          </a:prstGeom>
          <a:noFill/>
          <a:ln>
            <a:noFill/>
          </a:ln>
        </p:spPr>
      </p:pic>
      <p:sp>
        <p:nvSpPr>
          <p:cNvPr id="136" name="Shape 136"/>
          <p:cNvSpPr txBox="1"/>
          <p:nvPr/>
        </p:nvSpPr>
        <p:spPr>
          <a:xfrm>
            <a:off x="3066875" y="902275"/>
            <a:ext cx="5845200" cy="2511900"/>
          </a:xfrm>
          <a:prstGeom prst="rect">
            <a:avLst/>
          </a:prstGeom>
          <a:noFill/>
          <a:ln>
            <a:noFill/>
          </a:ln>
        </p:spPr>
        <p:txBody>
          <a:bodyPr spcFirstLastPara="1" wrap="square" lIns="91425" tIns="91425" rIns="91425" bIns="91425" anchor="t" anchorCtr="0">
            <a:noAutofit/>
          </a:bodyPr>
          <a:lstStyle/>
          <a:p>
            <a:pPr marL="0" lvl="0" indent="0" rtl="0">
              <a:lnSpc>
                <a:spcPct val="100000"/>
              </a:lnSpc>
              <a:spcBef>
                <a:spcPts val="0"/>
              </a:spcBef>
              <a:spcAft>
                <a:spcPts val="0"/>
              </a:spcAft>
              <a:buNone/>
            </a:pPr>
            <a:r>
              <a:rPr lang="en" sz="6000">
                <a:solidFill>
                  <a:srgbClr val="0145AC"/>
                </a:solidFill>
                <a:latin typeface="Roboto"/>
                <a:ea typeface="Roboto"/>
                <a:cs typeface="Roboto"/>
                <a:sym typeface="Roboto"/>
              </a:rPr>
              <a:t>           </a:t>
            </a:r>
            <a:r>
              <a:rPr lang="en" sz="6000">
                <a:solidFill>
                  <a:srgbClr val="0145AC"/>
                </a:solidFill>
                <a:latin typeface="Times New Roman"/>
                <a:ea typeface="Times New Roman"/>
                <a:cs typeface="Times New Roman"/>
                <a:sym typeface="Times New Roman"/>
              </a:rPr>
              <a:t>  </a:t>
            </a:r>
            <a:r>
              <a:rPr lang="en" sz="7200">
                <a:solidFill>
                  <a:srgbClr val="0145AC"/>
                </a:solidFill>
                <a:latin typeface="Times New Roman"/>
                <a:ea typeface="Times New Roman"/>
                <a:cs typeface="Times New Roman"/>
                <a:sym typeface="Times New Roman"/>
              </a:rPr>
              <a:t>R</a:t>
            </a:r>
            <a:r>
              <a:rPr lang="en" sz="7200" baseline="30000">
                <a:solidFill>
                  <a:srgbClr val="0145AC"/>
                </a:solidFill>
                <a:latin typeface="Times New Roman"/>
                <a:ea typeface="Times New Roman"/>
                <a:cs typeface="Times New Roman"/>
                <a:sym typeface="Times New Roman"/>
              </a:rPr>
              <a:t>3</a:t>
            </a:r>
            <a:r>
              <a:rPr lang="en" sz="6000" baseline="30000">
                <a:solidFill>
                  <a:srgbClr val="0145AC"/>
                </a:solidFill>
                <a:latin typeface="Times New Roman"/>
                <a:ea typeface="Times New Roman"/>
                <a:cs typeface="Times New Roman"/>
                <a:sym typeface="Times New Roman"/>
              </a:rPr>
              <a:t> 	</a:t>
            </a:r>
            <a:endParaRPr sz="6000" baseline="30000">
              <a:solidFill>
                <a:srgbClr val="0145AC"/>
              </a:solidFill>
              <a:latin typeface="Times New Roman"/>
              <a:ea typeface="Times New Roman"/>
              <a:cs typeface="Times New Roman"/>
              <a:sym typeface="Times New Roman"/>
            </a:endParaRPr>
          </a:p>
          <a:p>
            <a:pPr marL="0" lvl="0" indent="0" rtl="0">
              <a:lnSpc>
                <a:spcPct val="100000"/>
              </a:lnSpc>
              <a:spcBef>
                <a:spcPts val="0"/>
              </a:spcBef>
              <a:spcAft>
                <a:spcPts val="0"/>
              </a:spcAft>
              <a:buNone/>
            </a:pPr>
            <a:r>
              <a:rPr lang="en" sz="3000" baseline="30000">
                <a:solidFill>
                  <a:srgbClr val="0145AC"/>
                </a:solidFill>
                <a:latin typeface="Times New Roman"/>
                <a:ea typeface="Times New Roman"/>
                <a:cs typeface="Times New Roman"/>
                <a:sym typeface="Times New Roman"/>
              </a:rPr>
              <a:t>                                (Reduce Reuse Recycle)</a:t>
            </a:r>
            <a:endParaRPr sz="3000" baseline="30000">
              <a:solidFill>
                <a:srgbClr val="0145AC"/>
              </a:solidFill>
              <a:latin typeface="Times New Roman"/>
              <a:ea typeface="Times New Roman"/>
              <a:cs typeface="Times New Roman"/>
              <a:sym typeface="Times New Roman"/>
            </a:endParaRPr>
          </a:p>
          <a:p>
            <a:pPr marL="0" lvl="0" indent="457200" algn="l" rtl="0">
              <a:lnSpc>
                <a:spcPct val="115000"/>
              </a:lnSpc>
              <a:spcBef>
                <a:spcPts val="0"/>
              </a:spcBef>
              <a:spcAft>
                <a:spcPts val="0"/>
              </a:spcAft>
              <a:buNone/>
            </a:pPr>
            <a:r>
              <a:rPr lang="en" sz="4000">
                <a:solidFill>
                  <a:srgbClr val="0145AC"/>
                </a:solidFill>
                <a:latin typeface="Times New Roman"/>
                <a:ea typeface="Times New Roman"/>
                <a:cs typeface="Times New Roman"/>
                <a:sym typeface="Times New Roman"/>
              </a:rPr>
              <a:t>Technical Presentation</a:t>
            </a:r>
            <a:r>
              <a:rPr lang="en" sz="4000" baseline="30000">
                <a:solidFill>
                  <a:srgbClr val="0145AC"/>
                </a:solidFill>
                <a:latin typeface="Times New Roman"/>
                <a:ea typeface="Times New Roman"/>
                <a:cs typeface="Times New Roman"/>
                <a:sym typeface="Times New Roman"/>
              </a:rPr>
              <a:t> </a:t>
            </a:r>
            <a:endParaRPr sz="4000" baseline="30000">
              <a:solidFill>
                <a:srgbClr val="0145AC"/>
              </a:solidFill>
              <a:latin typeface="Times New Roman"/>
              <a:ea typeface="Times New Roman"/>
              <a:cs typeface="Times New Roman"/>
              <a:sym typeface="Times New Roman"/>
            </a:endParaRPr>
          </a:p>
          <a:p>
            <a:pPr marL="0" lvl="0" indent="457200" rtl="0">
              <a:lnSpc>
                <a:spcPct val="115000"/>
              </a:lnSpc>
              <a:spcBef>
                <a:spcPts val="0"/>
              </a:spcBef>
              <a:spcAft>
                <a:spcPts val="0"/>
              </a:spcAft>
              <a:buNone/>
            </a:pPr>
            <a:endParaRPr sz="6000" baseline="30000">
              <a:solidFill>
                <a:srgbClr val="0145AC"/>
              </a:solidFill>
              <a:latin typeface="Roboto"/>
              <a:ea typeface="Roboto"/>
              <a:cs typeface="Roboto"/>
              <a:sym typeface="Roboto"/>
            </a:endParaRPr>
          </a:p>
          <a:p>
            <a:pPr marL="0" lvl="0" indent="457200" rtl="0">
              <a:lnSpc>
                <a:spcPct val="115000"/>
              </a:lnSpc>
              <a:spcBef>
                <a:spcPts val="0"/>
              </a:spcBef>
              <a:spcAft>
                <a:spcPts val="0"/>
              </a:spcAft>
              <a:buNone/>
            </a:pPr>
            <a:endParaRPr sz="6000" baseline="30000">
              <a:solidFill>
                <a:srgbClr val="0145AC"/>
              </a:solidFill>
              <a:latin typeface="Roboto"/>
              <a:ea typeface="Roboto"/>
              <a:cs typeface="Roboto"/>
              <a:sym typeface="Roboto"/>
            </a:endParaRPr>
          </a:p>
          <a:p>
            <a:pPr marL="0" lvl="0" indent="457200" rtl="0">
              <a:lnSpc>
                <a:spcPct val="115000"/>
              </a:lnSpc>
              <a:spcBef>
                <a:spcPts val="0"/>
              </a:spcBef>
              <a:spcAft>
                <a:spcPts val="0"/>
              </a:spcAft>
              <a:buNone/>
            </a:pPr>
            <a:endParaRPr sz="6000" baseline="30000">
              <a:solidFill>
                <a:srgbClr val="0145AC"/>
              </a:solidFill>
              <a:latin typeface="Roboto"/>
              <a:ea typeface="Roboto"/>
              <a:cs typeface="Roboto"/>
              <a:sym typeface="Roboto"/>
            </a:endParaRPr>
          </a:p>
          <a:p>
            <a:pPr marL="0" lvl="0" indent="457200" rtl="0">
              <a:lnSpc>
                <a:spcPct val="115000"/>
              </a:lnSpc>
              <a:spcBef>
                <a:spcPts val="0"/>
              </a:spcBef>
              <a:spcAft>
                <a:spcPts val="0"/>
              </a:spcAft>
              <a:buNone/>
            </a:pPr>
            <a:endParaRPr sz="6000" baseline="30000">
              <a:solidFill>
                <a:srgbClr val="0145AC"/>
              </a:solidFill>
              <a:latin typeface="Roboto"/>
              <a:ea typeface="Roboto"/>
              <a:cs typeface="Roboto"/>
              <a:sym typeface="Roboto"/>
            </a:endParaRPr>
          </a:p>
          <a:p>
            <a:pPr marL="0" lvl="0" indent="457200" rtl="0">
              <a:lnSpc>
                <a:spcPct val="115000"/>
              </a:lnSpc>
              <a:spcBef>
                <a:spcPts val="0"/>
              </a:spcBef>
              <a:spcAft>
                <a:spcPts val="0"/>
              </a:spcAft>
              <a:buNone/>
            </a:pPr>
            <a:endParaRPr sz="6000" baseline="30000">
              <a:solidFill>
                <a:srgbClr val="0145AC"/>
              </a:solidFill>
              <a:latin typeface="Roboto"/>
              <a:ea typeface="Roboto"/>
              <a:cs typeface="Roboto"/>
              <a:sym typeface="Roboto"/>
            </a:endParaRPr>
          </a:p>
          <a:p>
            <a:pPr marL="0" lvl="0" indent="457200" rtl="0">
              <a:lnSpc>
                <a:spcPct val="115000"/>
              </a:lnSpc>
              <a:spcBef>
                <a:spcPts val="0"/>
              </a:spcBef>
              <a:spcAft>
                <a:spcPts val="0"/>
              </a:spcAft>
              <a:buNone/>
            </a:pPr>
            <a:endParaRPr sz="6000" baseline="30000">
              <a:solidFill>
                <a:srgbClr val="0145AC"/>
              </a:solidFill>
              <a:latin typeface="Roboto"/>
              <a:ea typeface="Roboto"/>
              <a:cs typeface="Roboto"/>
              <a:sym typeface="Roboto"/>
            </a:endParaRPr>
          </a:p>
          <a:p>
            <a:pPr marL="0" lvl="0" indent="457200" rtl="0">
              <a:lnSpc>
                <a:spcPct val="115000"/>
              </a:lnSpc>
              <a:spcBef>
                <a:spcPts val="0"/>
              </a:spcBef>
              <a:spcAft>
                <a:spcPts val="0"/>
              </a:spcAft>
              <a:buNone/>
            </a:pPr>
            <a:endParaRPr sz="6000" baseline="30000">
              <a:solidFill>
                <a:srgbClr val="0145AC"/>
              </a:solidFill>
              <a:latin typeface="Roboto"/>
              <a:ea typeface="Roboto"/>
              <a:cs typeface="Roboto"/>
              <a:sym typeface="Roboto"/>
            </a:endParaRPr>
          </a:p>
          <a:p>
            <a:pPr marL="0" lvl="0" indent="457200" rtl="0">
              <a:lnSpc>
                <a:spcPct val="115000"/>
              </a:lnSpc>
              <a:spcBef>
                <a:spcPts val="0"/>
              </a:spcBef>
              <a:spcAft>
                <a:spcPts val="0"/>
              </a:spcAft>
              <a:buNone/>
            </a:pPr>
            <a:endParaRPr sz="6000" baseline="30000">
              <a:solidFill>
                <a:srgbClr val="0145AC"/>
              </a:solidFill>
              <a:latin typeface="Roboto"/>
              <a:ea typeface="Roboto"/>
              <a:cs typeface="Roboto"/>
              <a:sym typeface="Roboto"/>
            </a:endParaRPr>
          </a:p>
          <a:p>
            <a:pPr marL="0" lvl="0" indent="457200" rtl="0">
              <a:lnSpc>
                <a:spcPct val="115000"/>
              </a:lnSpc>
              <a:spcBef>
                <a:spcPts val="0"/>
              </a:spcBef>
              <a:spcAft>
                <a:spcPts val="0"/>
              </a:spcAft>
              <a:buNone/>
            </a:pPr>
            <a:endParaRPr sz="6000" baseline="30000">
              <a:solidFill>
                <a:srgbClr val="0145AC"/>
              </a:solidFill>
              <a:latin typeface="Roboto"/>
              <a:ea typeface="Roboto"/>
              <a:cs typeface="Roboto"/>
              <a:sym typeface="Roboto"/>
            </a:endParaRPr>
          </a:p>
          <a:p>
            <a:pPr marL="0" lvl="0" indent="457200" rtl="0">
              <a:lnSpc>
                <a:spcPct val="115000"/>
              </a:lnSpc>
              <a:spcBef>
                <a:spcPts val="0"/>
              </a:spcBef>
              <a:spcAft>
                <a:spcPts val="0"/>
              </a:spcAft>
              <a:buNone/>
            </a:pPr>
            <a:endParaRPr sz="6000" baseline="30000">
              <a:solidFill>
                <a:srgbClr val="0145AC"/>
              </a:solidFill>
              <a:latin typeface="Roboto"/>
              <a:ea typeface="Roboto"/>
              <a:cs typeface="Roboto"/>
              <a:sym typeface="Roboto"/>
            </a:endParaRPr>
          </a:p>
          <a:p>
            <a:pPr marL="0" lvl="0" indent="457200" rtl="0">
              <a:lnSpc>
                <a:spcPct val="115000"/>
              </a:lnSpc>
              <a:spcBef>
                <a:spcPts val="0"/>
              </a:spcBef>
              <a:spcAft>
                <a:spcPts val="0"/>
              </a:spcAft>
              <a:buNone/>
            </a:pPr>
            <a:endParaRPr sz="6000" baseline="30000">
              <a:solidFill>
                <a:srgbClr val="0145AC"/>
              </a:solidFill>
              <a:latin typeface="Roboto"/>
              <a:ea typeface="Roboto"/>
              <a:cs typeface="Roboto"/>
              <a:sym typeface="Roboto"/>
            </a:endParaRPr>
          </a:p>
          <a:p>
            <a:pPr marL="0" lvl="0" indent="457200" rtl="0">
              <a:lnSpc>
                <a:spcPct val="115000"/>
              </a:lnSpc>
              <a:spcBef>
                <a:spcPts val="0"/>
              </a:spcBef>
              <a:spcAft>
                <a:spcPts val="0"/>
              </a:spcAft>
              <a:buNone/>
            </a:pPr>
            <a:endParaRPr sz="6000" baseline="30000">
              <a:solidFill>
                <a:srgbClr val="0145AC"/>
              </a:solidFill>
              <a:latin typeface="Roboto"/>
              <a:ea typeface="Roboto"/>
              <a:cs typeface="Roboto"/>
              <a:sym typeface="Roboto"/>
            </a:endParaRPr>
          </a:p>
          <a:p>
            <a:pPr marL="0" lvl="0" indent="457200" rtl="0">
              <a:lnSpc>
                <a:spcPct val="115000"/>
              </a:lnSpc>
              <a:spcBef>
                <a:spcPts val="0"/>
              </a:spcBef>
              <a:spcAft>
                <a:spcPts val="0"/>
              </a:spcAft>
              <a:buNone/>
            </a:pPr>
            <a:endParaRPr sz="6000" baseline="30000">
              <a:solidFill>
                <a:srgbClr val="0145AC"/>
              </a:solidFill>
              <a:latin typeface="Roboto"/>
              <a:ea typeface="Roboto"/>
              <a:cs typeface="Roboto"/>
              <a:sym typeface="Roboto"/>
            </a:endParaRPr>
          </a:p>
          <a:p>
            <a:pPr marL="0" lvl="0" indent="457200" rtl="0">
              <a:lnSpc>
                <a:spcPct val="115000"/>
              </a:lnSpc>
              <a:spcBef>
                <a:spcPts val="0"/>
              </a:spcBef>
              <a:spcAft>
                <a:spcPts val="0"/>
              </a:spcAft>
              <a:buNone/>
            </a:pPr>
            <a:endParaRPr sz="6000" baseline="30000">
              <a:solidFill>
                <a:srgbClr val="0145AC"/>
              </a:solidFill>
              <a:latin typeface="Roboto"/>
              <a:ea typeface="Roboto"/>
              <a:cs typeface="Roboto"/>
              <a:sym typeface="Roboto"/>
            </a:endParaRPr>
          </a:p>
          <a:p>
            <a:pPr marL="0" lvl="0" indent="457200" rtl="0">
              <a:lnSpc>
                <a:spcPct val="115000"/>
              </a:lnSpc>
              <a:spcBef>
                <a:spcPts val="0"/>
              </a:spcBef>
              <a:spcAft>
                <a:spcPts val="0"/>
              </a:spcAft>
              <a:buNone/>
            </a:pPr>
            <a:r>
              <a:rPr lang="en" sz="6000" baseline="30000">
                <a:solidFill>
                  <a:srgbClr val="0145AC"/>
                </a:solidFill>
                <a:latin typeface="Roboto"/>
                <a:ea typeface="Roboto"/>
                <a:cs typeface="Roboto"/>
                <a:sym typeface="Roboto"/>
              </a:rPr>
              <a:t>  </a:t>
            </a:r>
            <a:endParaRPr sz="6000">
              <a:solidFill>
                <a:srgbClr val="FFFFFF"/>
              </a:solidFill>
              <a:latin typeface="Montserrat"/>
              <a:ea typeface="Montserrat"/>
              <a:cs typeface="Montserrat"/>
              <a:sym typeface="Montserra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134"/>
                                        </p:tgtEl>
                                        <p:attrNameLst>
                                          <p:attrName>style.visibility</p:attrName>
                                        </p:attrNameLst>
                                      </p:cBhvr>
                                      <p:to>
                                        <p:strVal val="visible"/>
                                      </p:to>
                                    </p:set>
                                    <p:anim calcmode="lin" valueType="num">
                                      <p:cBhvr additive="base">
                                        <p:cTn id="7" dur="1000"/>
                                        <p:tgtEl>
                                          <p:spTgt spid="134"/>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Shape 204"/>
          <p:cNvSpPr txBox="1">
            <a:spLocks noGrp="1"/>
          </p:cNvSpPr>
          <p:nvPr>
            <p:ph type="title"/>
          </p:nvPr>
        </p:nvSpPr>
        <p:spPr>
          <a:xfrm>
            <a:off x="1265700" y="152400"/>
            <a:ext cx="7038900" cy="914100"/>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pPr>
            <a:r>
              <a:rPr lang="en" sz="3000">
                <a:latin typeface="Times New Roman"/>
                <a:ea typeface="Times New Roman"/>
                <a:cs typeface="Times New Roman"/>
                <a:sym typeface="Times New Roman"/>
              </a:rPr>
              <a:t>Prototype Demonstration</a:t>
            </a:r>
            <a:endParaRPr sz="3000">
              <a:latin typeface="Times New Roman"/>
              <a:ea typeface="Times New Roman"/>
              <a:cs typeface="Times New Roman"/>
              <a:sym typeface="Times New Roman"/>
            </a:endParaRPr>
          </a:p>
        </p:txBody>
      </p:sp>
      <p:pic>
        <p:nvPicPr>
          <p:cNvPr id="205" name="Shape 205"/>
          <p:cNvPicPr preferRelativeResize="0"/>
          <p:nvPr/>
        </p:nvPicPr>
        <p:blipFill>
          <a:blip r:embed="rId3">
            <a:alphaModFix/>
          </a:blip>
          <a:stretch>
            <a:fillRect/>
          </a:stretch>
        </p:blipFill>
        <p:spPr>
          <a:xfrm>
            <a:off x="6809425" y="0"/>
            <a:ext cx="2334576" cy="799425"/>
          </a:xfrm>
          <a:prstGeom prst="rect">
            <a:avLst/>
          </a:prstGeom>
          <a:noFill/>
          <a:ln>
            <a:noFill/>
          </a:ln>
        </p:spPr>
      </p:pic>
      <p:pic>
        <p:nvPicPr>
          <p:cNvPr id="206" name="Shape 206"/>
          <p:cNvPicPr preferRelativeResize="0"/>
          <p:nvPr/>
        </p:nvPicPr>
        <p:blipFill>
          <a:blip r:embed="rId4">
            <a:alphaModFix/>
          </a:blip>
          <a:stretch>
            <a:fillRect/>
          </a:stretch>
        </p:blipFill>
        <p:spPr>
          <a:xfrm>
            <a:off x="174500" y="1527425"/>
            <a:ext cx="2479398" cy="1859548"/>
          </a:xfrm>
          <a:prstGeom prst="rect">
            <a:avLst/>
          </a:prstGeom>
          <a:noFill/>
          <a:ln>
            <a:noFill/>
          </a:ln>
        </p:spPr>
      </p:pic>
      <p:pic>
        <p:nvPicPr>
          <p:cNvPr id="207" name="Shape 207"/>
          <p:cNvPicPr preferRelativeResize="0"/>
          <p:nvPr/>
        </p:nvPicPr>
        <p:blipFill>
          <a:blip r:embed="rId5">
            <a:alphaModFix/>
          </a:blip>
          <a:stretch>
            <a:fillRect/>
          </a:stretch>
        </p:blipFill>
        <p:spPr>
          <a:xfrm>
            <a:off x="2780050" y="1510200"/>
            <a:ext cx="1838947" cy="2451950"/>
          </a:xfrm>
          <a:prstGeom prst="rect">
            <a:avLst/>
          </a:prstGeom>
          <a:noFill/>
          <a:ln>
            <a:noFill/>
          </a:ln>
        </p:spPr>
      </p:pic>
      <p:pic>
        <p:nvPicPr>
          <p:cNvPr id="208" name="Shape 208"/>
          <p:cNvPicPr preferRelativeResize="0"/>
          <p:nvPr/>
        </p:nvPicPr>
        <p:blipFill>
          <a:blip r:embed="rId6">
            <a:alphaModFix/>
          </a:blip>
          <a:stretch>
            <a:fillRect/>
          </a:stretch>
        </p:blipFill>
        <p:spPr>
          <a:xfrm>
            <a:off x="4745150" y="1526885"/>
            <a:ext cx="1838925" cy="2418578"/>
          </a:xfrm>
          <a:prstGeom prst="rect">
            <a:avLst/>
          </a:prstGeom>
          <a:noFill/>
          <a:ln>
            <a:noFill/>
          </a:ln>
        </p:spPr>
      </p:pic>
      <p:pic>
        <p:nvPicPr>
          <p:cNvPr id="209" name="Shape 209"/>
          <p:cNvPicPr preferRelativeResize="0"/>
          <p:nvPr/>
        </p:nvPicPr>
        <p:blipFill>
          <a:blip r:embed="rId7">
            <a:alphaModFix/>
          </a:blip>
          <a:stretch>
            <a:fillRect/>
          </a:stretch>
        </p:blipFill>
        <p:spPr>
          <a:xfrm>
            <a:off x="6809425" y="1510200"/>
            <a:ext cx="1738986" cy="23505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04"/>
                                        </p:tgtEl>
                                        <p:attrNameLst>
                                          <p:attrName>style.visibility</p:attrName>
                                        </p:attrNameLst>
                                      </p:cBhvr>
                                      <p:to>
                                        <p:strVal val="visible"/>
                                      </p:to>
                                    </p:set>
                                    <p:anim calcmode="lin" valueType="num">
                                      <p:cBhvr additive="base">
                                        <p:cTn id="7" dur="1000"/>
                                        <p:tgtEl>
                                          <p:spTgt spid="204"/>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Shape 214"/>
          <p:cNvSpPr txBox="1">
            <a:spLocks noGrp="1"/>
          </p:cNvSpPr>
          <p:nvPr>
            <p:ph type="body" idx="1"/>
          </p:nvPr>
        </p:nvSpPr>
        <p:spPr>
          <a:xfrm>
            <a:off x="1297500" y="1567550"/>
            <a:ext cx="7038900" cy="3145500"/>
          </a:xfrm>
          <a:prstGeom prst="rect">
            <a:avLst/>
          </a:prstGeom>
        </p:spPr>
        <p:txBody>
          <a:bodyPr spcFirstLastPara="1" wrap="square" lIns="91425" tIns="91425" rIns="91425" bIns="91425" anchor="t" anchorCtr="0">
            <a:noAutofit/>
          </a:bodyPr>
          <a:lstStyle/>
          <a:p>
            <a:pPr marL="0" lvl="0" indent="0" rtl="0">
              <a:lnSpc>
                <a:spcPct val="100000"/>
              </a:lnSpc>
              <a:spcBef>
                <a:spcPts val="0"/>
              </a:spcBef>
              <a:spcAft>
                <a:spcPts val="0"/>
              </a:spcAft>
              <a:buNone/>
            </a:pPr>
            <a:r>
              <a:rPr lang="en" sz="1200">
                <a:solidFill>
                  <a:srgbClr val="FFFFFF"/>
                </a:solidFill>
                <a:latin typeface="Times New Roman"/>
                <a:ea typeface="Times New Roman"/>
                <a:cs typeface="Times New Roman"/>
                <a:sym typeface="Times New Roman"/>
              </a:rPr>
              <a:t>We have conducted testing for our prototype in two phases:</a:t>
            </a:r>
            <a:endParaRPr sz="1200">
              <a:solidFill>
                <a:srgbClr val="FFFFFF"/>
              </a:solidFill>
              <a:latin typeface="Times New Roman"/>
              <a:ea typeface="Times New Roman"/>
              <a:cs typeface="Times New Roman"/>
              <a:sym typeface="Times New Roman"/>
            </a:endParaRPr>
          </a:p>
          <a:p>
            <a:pPr marL="0" lvl="0" indent="0" rtl="0">
              <a:lnSpc>
                <a:spcPct val="100000"/>
              </a:lnSpc>
              <a:spcBef>
                <a:spcPts val="0"/>
              </a:spcBef>
              <a:spcAft>
                <a:spcPts val="0"/>
              </a:spcAft>
              <a:buNone/>
            </a:pPr>
            <a:endParaRPr sz="1200">
              <a:solidFill>
                <a:srgbClr val="FFFFFF"/>
              </a:solidFill>
              <a:latin typeface="Times New Roman"/>
              <a:ea typeface="Times New Roman"/>
              <a:cs typeface="Times New Roman"/>
              <a:sym typeface="Times New Roman"/>
            </a:endParaRPr>
          </a:p>
          <a:p>
            <a:pPr marL="457200" lvl="0" indent="-304800" rtl="0">
              <a:lnSpc>
                <a:spcPct val="100000"/>
              </a:lnSpc>
              <a:spcBef>
                <a:spcPts val="0"/>
              </a:spcBef>
              <a:spcAft>
                <a:spcPts val="0"/>
              </a:spcAft>
              <a:buClr>
                <a:srgbClr val="FFFFFF"/>
              </a:buClr>
              <a:buSzPts val="1200"/>
              <a:buFont typeface="Times New Roman"/>
              <a:buChar char="➢"/>
            </a:pPr>
            <a:r>
              <a:rPr lang="en" sz="1200">
                <a:solidFill>
                  <a:srgbClr val="FFFFFF"/>
                </a:solidFill>
                <a:latin typeface="Times New Roman"/>
                <a:ea typeface="Times New Roman"/>
                <a:cs typeface="Times New Roman"/>
                <a:sym typeface="Times New Roman"/>
              </a:rPr>
              <a:t>Unit Testing</a:t>
            </a:r>
            <a:endParaRPr sz="1200">
              <a:solidFill>
                <a:srgbClr val="FFFFFF"/>
              </a:solidFill>
              <a:latin typeface="Times New Roman"/>
              <a:ea typeface="Times New Roman"/>
              <a:cs typeface="Times New Roman"/>
              <a:sym typeface="Times New Roman"/>
            </a:endParaRPr>
          </a:p>
          <a:p>
            <a:pPr marL="914400" lvl="1" indent="-304800" rtl="0">
              <a:lnSpc>
                <a:spcPct val="100000"/>
              </a:lnSpc>
              <a:spcBef>
                <a:spcPts val="0"/>
              </a:spcBef>
              <a:spcAft>
                <a:spcPts val="0"/>
              </a:spcAft>
              <a:buClr>
                <a:srgbClr val="FFFFFF"/>
              </a:buClr>
              <a:buSzPts val="1200"/>
              <a:buFont typeface="Times New Roman"/>
              <a:buChar char="○"/>
            </a:pPr>
            <a:r>
              <a:rPr lang="en" sz="1200">
                <a:solidFill>
                  <a:srgbClr val="FFFFFF"/>
                </a:solidFill>
                <a:latin typeface="Times New Roman"/>
                <a:ea typeface="Times New Roman"/>
                <a:cs typeface="Times New Roman"/>
                <a:sym typeface="Times New Roman"/>
              </a:rPr>
              <a:t>Tested each of the modules separately soon after the module code is developed and the corresponding circuit is completed.</a:t>
            </a:r>
            <a:endParaRPr sz="1200">
              <a:solidFill>
                <a:srgbClr val="FFFFFF"/>
              </a:solidFill>
              <a:latin typeface="Times New Roman"/>
              <a:ea typeface="Times New Roman"/>
              <a:cs typeface="Times New Roman"/>
              <a:sym typeface="Times New Roman"/>
            </a:endParaRPr>
          </a:p>
          <a:p>
            <a:pPr marL="914400" lvl="1" indent="-304800" rtl="0">
              <a:lnSpc>
                <a:spcPct val="100000"/>
              </a:lnSpc>
              <a:spcBef>
                <a:spcPts val="0"/>
              </a:spcBef>
              <a:spcAft>
                <a:spcPts val="0"/>
              </a:spcAft>
              <a:buClr>
                <a:srgbClr val="FFFFFF"/>
              </a:buClr>
              <a:buSzPts val="1200"/>
              <a:buFont typeface="Times New Roman"/>
              <a:buChar char="○"/>
            </a:pPr>
            <a:endParaRPr sz="1200">
              <a:solidFill>
                <a:srgbClr val="FFFFFF"/>
              </a:solidFill>
              <a:latin typeface="Times New Roman"/>
              <a:ea typeface="Times New Roman"/>
              <a:cs typeface="Times New Roman"/>
              <a:sym typeface="Times New Roman"/>
            </a:endParaRPr>
          </a:p>
          <a:p>
            <a:pPr marL="457200" lvl="0" indent="-304800" rtl="0">
              <a:lnSpc>
                <a:spcPct val="100000"/>
              </a:lnSpc>
              <a:spcBef>
                <a:spcPts val="0"/>
              </a:spcBef>
              <a:spcAft>
                <a:spcPts val="0"/>
              </a:spcAft>
              <a:buClr>
                <a:srgbClr val="FFFFFF"/>
              </a:buClr>
              <a:buSzPts val="1200"/>
              <a:buFont typeface="Times New Roman"/>
              <a:buChar char="➢"/>
            </a:pPr>
            <a:r>
              <a:rPr lang="en" sz="1200">
                <a:solidFill>
                  <a:srgbClr val="FFFFFF"/>
                </a:solidFill>
                <a:latin typeface="Times New Roman"/>
                <a:ea typeface="Times New Roman"/>
                <a:cs typeface="Times New Roman"/>
                <a:sym typeface="Times New Roman"/>
              </a:rPr>
              <a:t>Integration Testing</a:t>
            </a:r>
            <a:endParaRPr sz="1200">
              <a:solidFill>
                <a:srgbClr val="FFFFFF"/>
              </a:solidFill>
              <a:latin typeface="Times New Roman"/>
              <a:ea typeface="Times New Roman"/>
              <a:cs typeface="Times New Roman"/>
              <a:sym typeface="Times New Roman"/>
            </a:endParaRPr>
          </a:p>
          <a:p>
            <a:pPr marL="914400" lvl="1" indent="-304800" rtl="0">
              <a:lnSpc>
                <a:spcPct val="100000"/>
              </a:lnSpc>
              <a:spcBef>
                <a:spcPts val="0"/>
              </a:spcBef>
              <a:spcAft>
                <a:spcPts val="0"/>
              </a:spcAft>
              <a:buClr>
                <a:srgbClr val="FFFFFF"/>
              </a:buClr>
              <a:buSzPts val="1200"/>
              <a:buFont typeface="Times New Roman"/>
              <a:buChar char="○"/>
            </a:pPr>
            <a:r>
              <a:rPr lang="en" sz="1200">
                <a:solidFill>
                  <a:srgbClr val="FFFFFF"/>
                </a:solidFill>
                <a:latin typeface="Times New Roman"/>
                <a:ea typeface="Times New Roman"/>
                <a:cs typeface="Times New Roman"/>
                <a:sym typeface="Times New Roman"/>
              </a:rPr>
              <a:t>Once all modules are passed unit testing, we integrated code for two Metal Detector module and LCD Panel module with the corresponding integrated circuit and then conducted testing.</a:t>
            </a:r>
            <a:endParaRPr sz="1200">
              <a:solidFill>
                <a:srgbClr val="FFFFFF"/>
              </a:solidFill>
              <a:latin typeface="Times New Roman"/>
              <a:ea typeface="Times New Roman"/>
              <a:cs typeface="Times New Roman"/>
              <a:sym typeface="Times New Roman"/>
            </a:endParaRPr>
          </a:p>
          <a:p>
            <a:pPr marL="914400" lvl="1" indent="-304800" rtl="0">
              <a:lnSpc>
                <a:spcPct val="100000"/>
              </a:lnSpc>
              <a:spcBef>
                <a:spcPts val="0"/>
              </a:spcBef>
              <a:spcAft>
                <a:spcPts val="0"/>
              </a:spcAft>
              <a:buClr>
                <a:srgbClr val="FFFFFF"/>
              </a:buClr>
              <a:buSzPts val="1200"/>
              <a:buFont typeface="Times New Roman"/>
              <a:buChar char="○"/>
            </a:pPr>
            <a:r>
              <a:rPr lang="en" sz="1200">
                <a:solidFill>
                  <a:srgbClr val="FFFFFF"/>
                </a:solidFill>
                <a:latin typeface="Times New Roman"/>
                <a:ea typeface="Times New Roman"/>
                <a:cs typeface="Times New Roman"/>
                <a:sym typeface="Times New Roman"/>
              </a:rPr>
              <a:t>Next we integrated Motion Detector module with the already above integrated modules along with the code and the circuit and finally conducted the integrated system testing.</a:t>
            </a:r>
            <a:endParaRPr sz="1200">
              <a:solidFill>
                <a:srgbClr val="FFFFFF"/>
              </a:solidFill>
              <a:latin typeface="Times New Roman"/>
              <a:ea typeface="Times New Roman"/>
              <a:cs typeface="Times New Roman"/>
              <a:sym typeface="Times New Roman"/>
            </a:endParaRPr>
          </a:p>
          <a:p>
            <a:pPr marL="914400" lvl="1" indent="-304800" rtl="0">
              <a:lnSpc>
                <a:spcPct val="100000"/>
              </a:lnSpc>
              <a:spcBef>
                <a:spcPts val="0"/>
              </a:spcBef>
              <a:spcAft>
                <a:spcPts val="0"/>
              </a:spcAft>
              <a:buClr>
                <a:srgbClr val="FFFFFF"/>
              </a:buClr>
              <a:buSzPts val="1200"/>
              <a:buFont typeface="Times New Roman"/>
              <a:buChar char="○"/>
            </a:pPr>
            <a:r>
              <a:rPr lang="en" sz="1200">
                <a:solidFill>
                  <a:srgbClr val="FFFFFF"/>
                </a:solidFill>
                <a:latin typeface="Times New Roman"/>
                <a:ea typeface="Times New Roman"/>
                <a:cs typeface="Times New Roman"/>
                <a:sym typeface="Times New Roman"/>
              </a:rPr>
              <a:t>Few of the Test Scenarios are as below:</a:t>
            </a:r>
            <a:endParaRPr sz="1200">
              <a:solidFill>
                <a:srgbClr val="FFFFFF"/>
              </a:solidFill>
              <a:latin typeface="Times New Roman"/>
              <a:ea typeface="Times New Roman"/>
              <a:cs typeface="Times New Roman"/>
              <a:sym typeface="Times New Roman"/>
            </a:endParaRPr>
          </a:p>
          <a:p>
            <a:pPr marL="1371600" lvl="2" indent="-304800" rtl="0">
              <a:lnSpc>
                <a:spcPct val="100000"/>
              </a:lnSpc>
              <a:spcBef>
                <a:spcPts val="0"/>
              </a:spcBef>
              <a:spcAft>
                <a:spcPts val="0"/>
              </a:spcAft>
              <a:buClr>
                <a:srgbClr val="FFFFFF"/>
              </a:buClr>
              <a:buSzPts val="1200"/>
              <a:buFont typeface="Times New Roman"/>
              <a:buChar char="■"/>
            </a:pPr>
            <a:r>
              <a:rPr lang="en" sz="1200">
                <a:latin typeface="Times New Roman"/>
                <a:ea typeface="Times New Roman"/>
                <a:cs typeface="Times New Roman"/>
                <a:sym typeface="Times New Roman"/>
              </a:rPr>
              <a:t>Placed a metal soda tin in front of the device and the trash lid did not open with the message ‘Please Recycle’ on the LCD display panel.</a:t>
            </a:r>
            <a:endParaRPr sz="1200">
              <a:latin typeface="Times New Roman"/>
              <a:ea typeface="Times New Roman"/>
              <a:cs typeface="Times New Roman"/>
              <a:sym typeface="Times New Roman"/>
            </a:endParaRPr>
          </a:p>
          <a:p>
            <a:pPr marL="1371600" lvl="2" indent="-304800" rtl="0">
              <a:lnSpc>
                <a:spcPct val="100000"/>
              </a:lnSpc>
              <a:spcBef>
                <a:spcPts val="0"/>
              </a:spcBef>
              <a:spcAft>
                <a:spcPts val="0"/>
              </a:spcAft>
              <a:buSzPts val="1200"/>
              <a:buFont typeface="Times New Roman"/>
              <a:buChar char="■"/>
            </a:pPr>
            <a:r>
              <a:rPr lang="en" sz="1200">
                <a:latin typeface="Times New Roman"/>
                <a:ea typeface="Times New Roman"/>
                <a:cs typeface="Times New Roman"/>
                <a:sym typeface="Times New Roman"/>
              </a:rPr>
              <a:t>Placed a non-metal soda tin</a:t>
            </a:r>
            <a:r>
              <a:rPr lang="en" sz="1200">
                <a:solidFill>
                  <a:srgbClr val="FFFFFF"/>
                </a:solidFill>
                <a:latin typeface="Times New Roman"/>
                <a:ea typeface="Times New Roman"/>
                <a:cs typeface="Times New Roman"/>
                <a:sym typeface="Times New Roman"/>
              </a:rPr>
              <a:t> in front of the device and the trash can lid was opened. No prompting to recycle with the text message on LCD display panel</a:t>
            </a:r>
            <a:endParaRPr sz="1200">
              <a:solidFill>
                <a:srgbClr val="FFFFFF"/>
              </a:solidFill>
              <a:latin typeface="Times New Roman"/>
              <a:ea typeface="Times New Roman"/>
              <a:cs typeface="Times New Roman"/>
              <a:sym typeface="Times New Roman"/>
            </a:endParaRPr>
          </a:p>
          <a:p>
            <a:pPr marL="0" lvl="0" indent="0">
              <a:spcBef>
                <a:spcPts val="0"/>
              </a:spcBef>
              <a:spcAft>
                <a:spcPts val="1600"/>
              </a:spcAft>
              <a:buNone/>
            </a:pPr>
            <a:endParaRPr>
              <a:solidFill>
                <a:srgbClr val="FFFFFF"/>
              </a:solidFill>
            </a:endParaRPr>
          </a:p>
        </p:txBody>
      </p:sp>
      <p:sp>
        <p:nvSpPr>
          <p:cNvPr id="215" name="Shape 21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457200" lvl="0" indent="457200" algn="l">
              <a:spcBef>
                <a:spcPts val="0"/>
              </a:spcBef>
              <a:spcAft>
                <a:spcPts val="0"/>
              </a:spcAft>
              <a:buNone/>
            </a:pPr>
            <a:r>
              <a:rPr lang="en" sz="3000">
                <a:latin typeface="Times New Roman"/>
                <a:ea typeface="Times New Roman"/>
                <a:cs typeface="Times New Roman"/>
                <a:sym typeface="Times New Roman"/>
              </a:rPr>
              <a:t>Testing approach and Results </a:t>
            </a:r>
            <a:endParaRPr sz="3000">
              <a:latin typeface="Times New Roman"/>
              <a:ea typeface="Times New Roman"/>
              <a:cs typeface="Times New Roman"/>
              <a:sym typeface="Times New Roman"/>
            </a:endParaRPr>
          </a:p>
        </p:txBody>
      </p:sp>
      <p:pic>
        <p:nvPicPr>
          <p:cNvPr id="216" name="Shape 216"/>
          <p:cNvPicPr preferRelativeResize="0"/>
          <p:nvPr/>
        </p:nvPicPr>
        <p:blipFill>
          <a:blip r:embed="rId3">
            <a:alphaModFix/>
          </a:blip>
          <a:stretch>
            <a:fillRect/>
          </a:stretch>
        </p:blipFill>
        <p:spPr>
          <a:xfrm>
            <a:off x="6809425" y="0"/>
            <a:ext cx="2334576" cy="79942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15"/>
                                        </p:tgtEl>
                                        <p:attrNameLst>
                                          <p:attrName>style.visibility</p:attrName>
                                        </p:attrNameLst>
                                      </p:cBhvr>
                                      <p:to>
                                        <p:strVal val="visible"/>
                                      </p:to>
                                    </p:set>
                                    <p:anim calcmode="lin" valueType="num">
                                      <p:cBhvr additive="base">
                                        <p:cTn id="7" dur="1000"/>
                                        <p:tgtEl>
                                          <p:spTgt spid="215"/>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nodeType="clickEffect">
                                  <p:stCondLst>
                                    <p:cond delay="0"/>
                                  </p:stCondLst>
                                  <p:childTnLst>
                                    <p:set>
                                      <p:cBhvr>
                                        <p:cTn id="11" dur="1" fill="hold">
                                          <p:stCondLst>
                                            <p:cond delay="0"/>
                                          </p:stCondLst>
                                        </p:cTn>
                                        <p:tgtEl>
                                          <p:spTgt spid="214"/>
                                        </p:tgtEl>
                                        <p:attrNameLst>
                                          <p:attrName>style.visibility</p:attrName>
                                        </p:attrNameLst>
                                      </p:cBhvr>
                                      <p:to>
                                        <p:strVal val="visible"/>
                                      </p:to>
                                    </p:set>
                                    <p:anim calcmode="lin" valueType="num">
                                      <p:cBhvr additive="base">
                                        <p:cTn id="12" dur="1000"/>
                                        <p:tgtEl>
                                          <p:spTgt spid="214"/>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Shape 221"/>
          <p:cNvSpPr txBox="1">
            <a:spLocks noGrp="1"/>
          </p:cNvSpPr>
          <p:nvPr>
            <p:ph type="title"/>
          </p:nvPr>
        </p:nvSpPr>
        <p:spPr>
          <a:xfrm>
            <a:off x="1077275" y="193075"/>
            <a:ext cx="8066700" cy="914100"/>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pPr>
            <a:r>
              <a:rPr lang="en"/>
              <a:t>R</a:t>
            </a:r>
            <a:r>
              <a:rPr lang="en" baseline="30000"/>
              <a:t>3</a:t>
            </a:r>
            <a:r>
              <a:rPr lang="en" sz="3000">
                <a:latin typeface="Times New Roman"/>
                <a:ea typeface="Times New Roman"/>
                <a:cs typeface="Times New Roman"/>
                <a:sym typeface="Times New Roman"/>
              </a:rPr>
              <a:t> Efficiency</a:t>
            </a:r>
            <a:endParaRPr sz="3000">
              <a:solidFill>
                <a:srgbClr val="FFFFFF"/>
              </a:solidFill>
              <a:latin typeface="Times New Roman"/>
              <a:ea typeface="Times New Roman"/>
              <a:cs typeface="Times New Roman"/>
              <a:sym typeface="Times New Roman"/>
            </a:endParaRPr>
          </a:p>
        </p:txBody>
      </p:sp>
      <p:pic>
        <p:nvPicPr>
          <p:cNvPr id="222" name="Shape 222"/>
          <p:cNvPicPr preferRelativeResize="0"/>
          <p:nvPr/>
        </p:nvPicPr>
        <p:blipFill>
          <a:blip r:embed="rId3">
            <a:alphaModFix/>
          </a:blip>
          <a:stretch>
            <a:fillRect/>
          </a:stretch>
        </p:blipFill>
        <p:spPr>
          <a:xfrm>
            <a:off x="231675" y="1325475"/>
            <a:ext cx="3271700" cy="3737375"/>
          </a:xfrm>
          <a:prstGeom prst="rect">
            <a:avLst/>
          </a:prstGeom>
          <a:noFill/>
          <a:ln>
            <a:noFill/>
          </a:ln>
        </p:spPr>
      </p:pic>
      <p:pic>
        <p:nvPicPr>
          <p:cNvPr id="223" name="Shape 223"/>
          <p:cNvPicPr preferRelativeResize="0"/>
          <p:nvPr/>
        </p:nvPicPr>
        <p:blipFill>
          <a:blip r:embed="rId4">
            <a:alphaModFix/>
          </a:blip>
          <a:stretch>
            <a:fillRect/>
          </a:stretch>
        </p:blipFill>
        <p:spPr>
          <a:xfrm>
            <a:off x="3825800" y="1361350"/>
            <a:ext cx="5133651" cy="36656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Shape 228"/>
          <p:cNvSpPr txBox="1">
            <a:spLocks noGrp="1"/>
          </p:cNvSpPr>
          <p:nvPr>
            <p:ph type="title"/>
          </p:nvPr>
        </p:nvSpPr>
        <p:spPr>
          <a:xfrm>
            <a:off x="1013800" y="171950"/>
            <a:ext cx="8070300" cy="9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000">
                <a:latin typeface="Times New Roman"/>
                <a:ea typeface="Times New Roman"/>
                <a:cs typeface="Times New Roman"/>
                <a:sym typeface="Times New Roman"/>
              </a:rPr>
              <a:t>Test Data and Graphs for </a:t>
            </a:r>
            <a:r>
              <a:rPr lang="en" sz="3000">
                <a:solidFill>
                  <a:srgbClr val="FFFFFF"/>
                </a:solidFill>
                <a:latin typeface="Times New Roman"/>
                <a:ea typeface="Times New Roman"/>
                <a:cs typeface="Times New Roman"/>
                <a:sym typeface="Times New Roman"/>
              </a:rPr>
              <a:t>Non-Metal</a:t>
            </a:r>
            <a:endParaRPr/>
          </a:p>
        </p:txBody>
      </p:sp>
      <p:pic>
        <p:nvPicPr>
          <p:cNvPr id="229" name="Shape 229"/>
          <p:cNvPicPr preferRelativeResize="0"/>
          <p:nvPr/>
        </p:nvPicPr>
        <p:blipFill>
          <a:blip r:embed="rId3">
            <a:alphaModFix/>
          </a:blip>
          <a:stretch>
            <a:fillRect/>
          </a:stretch>
        </p:blipFill>
        <p:spPr>
          <a:xfrm>
            <a:off x="4503775" y="3412975"/>
            <a:ext cx="4580317" cy="1641501"/>
          </a:xfrm>
          <a:prstGeom prst="rect">
            <a:avLst/>
          </a:prstGeom>
          <a:noFill/>
          <a:ln>
            <a:noFill/>
          </a:ln>
        </p:spPr>
      </p:pic>
      <p:pic>
        <p:nvPicPr>
          <p:cNvPr id="230" name="Shape 230"/>
          <p:cNvPicPr preferRelativeResize="0"/>
          <p:nvPr/>
        </p:nvPicPr>
        <p:blipFill>
          <a:blip r:embed="rId4">
            <a:alphaModFix/>
          </a:blip>
          <a:stretch>
            <a:fillRect/>
          </a:stretch>
        </p:blipFill>
        <p:spPr>
          <a:xfrm>
            <a:off x="152400" y="1460250"/>
            <a:ext cx="5105932" cy="17369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Shape 235"/>
          <p:cNvSpPr txBox="1">
            <a:spLocks noGrp="1"/>
          </p:cNvSpPr>
          <p:nvPr>
            <p:ph type="title"/>
          </p:nvPr>
        </p:nvSpPr>
        <p:spPr>
          <a:xfrm>
            <a:off x="1077275" y="193075"/>
            <a:ext cx="8066700" cy="9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000">
                <a:latin typeface="Times New Roman"/>
                <a:ea typeface="Times New Roman"/>
                <a:cs typeface="Times New Roman"/>
                <a:sym typeface="Times New Roman"/>
              </a:rPr>
              <a:t>Test Data and Graphs for </a:t>
            </a:r>
            <a:r>
              <a:rPr lang="en" sz="3000">
                <a:solidFill>
                  <a:srgbClr val="FFFFFF"/>
                </a:solidFill>
                <a:latin typeface="Times New Roman"/>
                <a:ea typeface="Times New Roman"/>
                <a:cs typeface="Times New Roman"/>
                <a:sym typeface="Times New Roman"/>
              </a:rPr>
              <a:t>Metal</a:t>
            </a:r>
            <a:endParaRPr sz="3000">
              <a:solidFill>
                <a:srgbClr val="FFFFFF"/>
              </a:solidFill>
              <a:latin typeface="Times New Roman"/>
              <a:ea typeface="Times New Roman"/>
              <a:cs typeface="Times New Roman"/>
              <a:sym typeface="Times New Roman"/>
            </a:endParaRPr>
          </a:p>
        </p:txBody>
      </p:sp>
      <p:pic>
        <p:nvPicPr>
          <p:cNvPr id="236" name="Shape 236"/>
          <p:cNvPicPr preferRelativeResize="0"/>
          <p:nvPr/>
        </p:nvPicPr>
        <p:blipFill>
          <a:blip r:embed="rId3">
            <a:alphaModFix/>
          </a:blip>
          <a:stretch>
            <a:fillRect/>
          </a:stretch>
        </p:blipFill>
        <p:spPr>
          <a:xfrm>
            <a:off x="4435875" y="2633550"/>
            <a:ext cx="4577700" cy="2455025"/>
          </a:xfrm>
          <a:prstGeom prst="rect">
            <a:avLst/>
          </a:prstGeom>
          <a:noFill/>
          <a:ln>
            <a:noFill/>
          </a:ln>
        </p:spPr>
      </p:pic>
      <p:pic>
        <p:nvPicPr>
          <p:cNvPr id="237" name="Shape 237"/>
          <p:cNvPicPr preferRelativeResize="0"/>
          <p:nvPr/>
        </p:nvPicPr>
        <p:blipFill>
          <a:blip r:embed="rId4">
            <a:alphaModFix/>
          </a:blip>
          <a:stretch>
            <a:fillRect/>
          </a:stretch>
        </p:blipFill>
        <p:spPr>
          <a:xfrm>
            <a:off x="111125" y="1342562"/>
            <a:ext cx="5241335" cy="12562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Shape 242"/>
          <p:cNvSpPr txBox="1">
            <a:spLocks noGrp="1"/>
          </p:cNvSpPr>
          <p:nvPr>
            <p:ph type="title"/>
          </p:nvPr>
        </p:nvSpPr>
        <p:spPr>
          <a:xfrm>
            <a:off x="1287900" y="153850"/>
            <a:ext cx="5583900" cy="914100"/>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pPr>
            <a:r>
              <a:rPr lang="en" sz="3000">
                <a:latin typeface="Times New Roman"/>
                <a:ea typeface="Times New Roman"/>
                <a:cs typeface="Times New Roman"/>
                <a:sym typeface="Times New Roman"/>
              </a:rPr>
              <a:t>Conclusion</a:t>
            </a:r>
            <a:endParaRPr sz="3000">
              <a:latin typeface="Times New Roman"/>
              <a:ea typeface="Times New Roman"/>
              <a:cs typeface="Times New Roman"/>
              <a:sym typeface="Times New Roman"/>
            </a:endParaRPr>
          </a:p>
        </p:txBody>
      </p:sp>
      <p:sp>
        <p:nvSpPr>
          <p:cNvPr id="243" name="Shape 243"/>
          <p:cNvSpPr txBox="1">
            <a:spLocks noGrp="1"/>
          </p:cNvSpPr>
          <p:nvPr>
            <p:ph type="body" idx="1"/>
          </p:nvPr>
        </p:nvSpPr>
        <p:spPr>
          <a:xfrm>
            <a:off x="690925" y="861725"/>
            <a:ext cx="8127900" cy="4281600"/>
          </a:xfrm>
          <a:prstGeom prst="rect">
            <a:avLst/>
          </a:prstGeom>
        </p:spPr>
        <p:txBody>
          <a:bodyPr spcFirstLastPara="1" wrap="square" lIns="91425" tIns="91425" rIns="91425" bIns="91425" anchor="t" anchorCtr="0">
            <a:noAutofit/>
          </a:bodyPr>
          <a:lstStyle/>
          <a:p>
            <a:pPr marL="0" lvl="0" indent="457200" rtl="0">
              <a:lnSpc>
                <a:spcPct val="200000"/>
              </a:lnSpc>
              <a:spcBef>
                <a:spcPts val="0"/>
              </a:spcBef>
              <a:spcAft>
                <a:spcPts val="0"/>
              </a:spcAft>
              <a:buNone/>
            </a:pPr>
            <a:r>
              <a:rPr lang="en" sz="1200">
                <a:solidFill>
                  <a:srgbClr val="FFFFFF"/>
                </a:solidFill>
                <a:latin typeface="Times New Roman"/>
                <a:ea typeface="Times New Roman"/>
                <a:cs typeface="Times New Roman"/>
                <a:sym typeface="Times New Roman"/>
              </a:rPr>
              <a:t>The device has foundational framework that can be extendable and currently has following </a:t>
            </a:r>
            <a:endParaRPr sz="1200">
              <a:solidFill>
                <a:srgbClr val="FFFFFF"/>
              </a:solidFill>
              <a:latin typeface="Times New Roman"/>
              <a:ea typeface="Times New Roman"/>
              <a:cs typeface="Times New Roman"/>
              <a:sym typeface="Times New Roman"/>
            </a:endParaRPr>
          </a:p>
          <a:p>
            <a:pPr marL="0" lvl="0" indent="0" rtl="0">
              <a:lnSpc>
                <a:spcPct val="200000"/>
              </a:lnSpc>
              <a:spcBef>
                <a:spcPts val="300"/>
              </a:spcBef>
              <a:spcAft>
                <a:spcPts val="0"/>
              </a:spcAft>
              <a:buNone/>
            </a:pPr>
            <a:r>
              <a:rPr lang="en" sz="1200" b="1">
                <a:solidFill>
                  <a:srgbClr val="FFFFFF"/>
                </a:solidFill>
                <a:latin typeface="Times New Roman"/>
                <a:ea typeface="Times New Roman"/>
                <a:cs typeface="Times New Roman"/>
                <a:sym typeface="Times New Roman"/>
              </a:rPr>
              <a:t>key features:</a:t>
            </a:r>
            <a:endParaRPr sz="1200" b="1">
              <a:solidFill>
                <a:srgbClr val="FFFFFF"/>
              </a:solidFill>
              <a:latin typeface="Times New Roman"/>
              <a:ea typeface="Times New Roman"/>
              <a:cs typeface="Times New Roman"/>
              <a:sym typeface="Times New Roman"/>
            </a:endParaRPr>
          </a:p>
          <a:p>
            <a:pPr marL="457200" lvl="0" indent="-304800" rtl="0">
              <a:lnSpc>
                <a:spcPct val="200000"/>
              </a:lnSpc>
              <a:spcBef>
                <a:spcPts val="300"/>
              </a:spcBef>
              <a:spcAft>
                <a:spcPts val="0"/>
              </a:spcAft>
              <a:buClr>
                <a:srgbClr val="FFFFFF"/>
              </a:buClr>
              <a:buSzPts val="1200"/>
              <a:buFont typeface="Times New Roman"/>
              <a:buChar char="➢"/>
            </a:pPr>
            <a:r>
              <a:rPr lang="en" sz="1200">
                <a:solidFill>
                  <a:srgbClr val="FFFFFF"/>
                </a:solidFill>
                <a:latin typeface="Times New Roman"/>
                <a:ea typeface="Times New Roman"/>
                <a:cs typeface="Times New Roman"/>
                <a:sym typeface="Times New Roman"/>
              </a:rPr>
              <a:t>Uniqueness of the product to deliver various capabilities like metal detection, LCD display, buzzer prompting and auto lid open/close functionality.</a:t>
            </a:r>
            <a:endParaRPr sz="1200">
              <a:solidFill>
                <a:srgbClr val="FFFFFF"/>
              </a:solidFill>
              <a:latin typeface="Times New Roman"/>
              <a:ea typeface="Times New Roman"/>
              <a:cs typeface="Times New Roman"/>
              <a:sym typeface="Times New Roman"/>
            </a:endParaRPr>
          </a:p>
          <a:p>
            <a:pPr marL="457200" lvl="0" indent="-304800" rtl="0">
              <a:lnSpc>
                <a:spcPct val="200000"/>
              </a:lnSpc>
              <a:spcBef>
                <a:spcPts val="0"/>
              </a:spcBef>
              <a:spcAft>
                <a:spcPts val="0"/>
              </a:spcAft>
              <a:buClr>
                <a:srgbClr val="FFFFFF"/>
              </a:buClr>
              <a:buSzPts val="1200"/>
              <a:buFont typeface="Times New Roman"/>
              <a:buChar char="➢"/>
            </a:pPr>
            <a:r>
              <a:rPr lang="en" sz="1200">
                <a:solidFill>
                  <a:srgbClr val="FFFFFF"/>
                </a:solidFill>
                <a:latin typeface="Times New Roman"/>
                <a:ea typeface="Times New Roman"/>
                <a:cs typeface="Times New Roman"/>
                <a:sym typeface="Times New Roman"/>
              </a:rPr>
              <a:t>Improves the efficiency of recyclable items identification.</a:t>
            </a:r>
            <a:endParaRPr sz="1200">
              <a:solidFill>
                <a:srgbClr val="FFFFFF"/>
              </a:solidFill>
              <a:latin typeface="Times New Roman"/>
              <a:ea typeface="Times New Roman"/>
              <a:cs typeface="Times New Roman"/>
              <a:sym typeface="Times New Roman"/>
            </a:endParaRPr>
          </a:p>
          <a:p>
            <a:pPr marL="457200" lvl="0" indent="-304800" rtl="0">
              <a:lnSpc>
                <a:spcPct val="200000"/>
              </a:lnSpc>
              <a:spcBef>
                <a:spcPts val="0"/>
              </a:spcBef>
              <a:spcAft>
                <a:spcPts val="0"/>
              </a:spcAft>
              <a:buClr>
                <a:srgbClr val="FFFFFF"/>
              </a:buClr>
              <a:buSzPts val="1200"/>
              <a:buFont typeface="Times New Roman"/>
              <a:buChar char="➢"/>
            </a:pPr>
            <a:r>
              <a:rPr lang="en" sz="1200">
                <a:solidFill>
                  <a:srgbClr val="FFFFFF"/>
                </a:solidFill>
                <a:latin typeface="Times New Roman"/>
                <a:ea typeface="Times New Roman"/>
                <a:cs typeface="Times New Roman"/>
                <a:sym typeface="Times New Roman"/>
              </a:rPr>
              <a:t>The product has foundational framework with focused capabilities but has potential to be fully extendable to meet broader diversified needs.</a:t>
            </a:r>
            <a:r>
              <a:rPr lang="en" sz="1200" b="1">
                <a:solidFill>
                  <a:srgbClr val="FFFFFF"/>
                </a:solidFill>
                <a:latin typeface="Times New Roman"/>
                <a:ea typeface="Times New Roman"/>
                <a:cs typeface="Times New Roman"/>
                <a:sym typeface="Times New Roman"/>
              </a:rPr>
              <a:t> </a:t>
            </a:r>
            <a:endParaRPr sz="1200" b="1">
              <a:solidFill>
                <a:srgbClr val="FFFFFF"/>
              </a:solidFill>
              <a:latin typeface="Times New Roman"/>
              <a:ea typeface="Times New Roman"/>
              <a:cs typeface="Times New Roman"/>
              <a:sym typeface="Times New Roman"/>
            </a:endParaRPr>
          </a:p>
          <a:p>
            <a:pPr marL="0" lvl="0" indent="0" rtl="0">
              <a:lnSpc>
                <a:spcPct val="200000"/>
              </a:lnSpc>
              <a:spcBef>
                <a:spcPts val="300"/>
              </a:spcBef>
              <a:spcAft>
                <a:spcPts val="0"/>
              </a:spcAft>
              <a:buNone/>
            </a:pPr>
            <a:r>
              <a:rPr lang="en" sz="1200" b="1">
                <a:solidFill>
                  <a:srgbClr val="FFFFFF"/>
                </a:solidFill>
                <a:latin typeface="Times New Roman"/>
                <a:ea typeface="Times New Roman"/>
                <a:cs typeface="Times New Roman"/>
                <a:sym typeface="Times New Roman"/>
              </a:rPr>
              <a:t>Limitations: </a:t>
            </a:r>
            <a:r>
              <a:rPr lang="en" sz="1200">
                <a:latin typeface="Times New Roman"/>
                <a:ea typeface="Times New Roman"/>
                <a:cs typeface="Times New Roman"/>
                <a:sym typeface="Times New Roman"/>
              </a:rPr>
              <a:t>Metal detection only, individual loading of the items in  trash bin, inductive proximity sensor range is low</a:t>
            </a:r>
            <a:endParaRPr sz="1200" b="1">
              <a:solidFill>
                <a:srgbClr val="FFFFFF"/>
              </a:solidFill>
              <a:latin typeface="Times New Roman"/>
              <a:ea typeface="Times New Roman"/>
              <a:cs typeface="Times New Roman"/>
              <a:sym typeface="Times New Roman"/>
            </a:endParaRPr>
          </a:p>
          <a:p>
            <a:pPr marL="0" lvl="0" indent="0" rtl="0">
              <a:lnSpc>
                <a:spcPct val="200000"/>
              </a:lnSpc>
              <a:spcBef>
                <a:spcPts val="300"/>
              </a:spcBef>
              <a:spcAft>
                <a:spcPts val="0"/>
              </a:spcAft>
              <a:buClr>
                <a:srgbClr val="000000"/>
              </a:buClr>
              <a:buSzPts val="1100"/>
              <a:buFont typeface="Arial"/>
              <a:buNone/>
            </a:pPr>
            <a:r>
              <a:rPr lang="en" sz="1200">
                <a:solidFill>
                  <a:srgbClr val="FFFFFF"/>
                </a:solidFill>
                <a:latin typeface="Times New Roman"/>
                <a:ea typeface="Times New Roman"/>
                <a:cs typeface="Times New Roman"/>
                <a:sym typeface="Times New Roman"/>
              </a:rPr>
              <a:t>In </a:t>
            </a:r>
            <a:r>
              <a:rPr lang="en" sz="1200" b="1">
                <a:solidFill>
                  <a:srgbClr val="FFFFFF"/>
                </a:solidFill>
                <a:latin typeface="Times New Roman"/>
                <a:ea typeface="Times New Roman"/>
                <a:cs typeface="Times New Roman"/>
                <a:sym typeface="Times New Roman"/>
              </a:rPr>
              <a:t>summary </a:t>
            </a:r>
            <a:r>
              <a:rPr lang="en" sz="1200">
                <a:solidFill>
                  <a:srgbClr val="FFFFFF"/>
                </a:solidFill>
                <a:latin typeface="Times New Roman"/>
                <a:ea typeface="Times New Roman"/>
                <a:cs typeface="Times New Roman"/>
                <a:sym typeface="Times New Roman"/>
              </a:rPr>
              <a:t>the  device minimizes intermixing of recyclable items with trash in turn helps</a:t>
            </a:r>
            <a:endParaRPr sz="1200">
              <a:solidFill>
                <a:srgbClr val="FFFFFF"/>
              </a:solidFill>
              <a:latin typeface="Times New Roman"/>
              <a:ea typeface="Times New Roman"/>
              <a:cs typeface="Times New Roman"/>
              <a:sym typeface="Times New Roman"/>
            </a:endParaRPr>
          </a:p>
          <a:p>
            <a:pPr marL="914400" lvl="1" indent="-304800" rtl="0">
              <a:lnSpc>
                <a:spcPct val="200000"/>
              </a:lnSpc>
              <a:spcBef>
                <a:spcPts val="300"/>
              </a:spcBef>
              <a:spcAft>
                <a:spcPts val="0"/>
              </a:spcAft>
              <a:buClr>
                <a:srgbClr val="FFFFFF"/>
              </a:buClr>
              <a:buSzPts val="1200"/>
              <a:buFont typeface="Times New Roman"/>
              <a:buChar char="○"/>
            </a:pPr>
            <a:r>
              <a:rPr lang="en" sz="1200">
                <a:solidFill>
                  <a:srgbClr val="FFFFFF"/>
                </a:solidFill>
                <a:latin typeface="Times New Roman"/>
                <a:ea typeface="Times New Roman"/>
                <a:cs typeface="Times New Roman"/>
                <a:sym typeface="Times New Roman"/>
              </a:rPr>
              <a:t>Reduction of  chemical toxic gases generation  from Landfills  </a:t>
            </a:r>
            <a:endParaRPr sz="1200">
              <a:solidFill>
                <a:srgbClr val="FFFFFF"/>
              </a:solidFill>
              <a:latin typeface="Times New Roman"/>
              <a:ea typeface="Times New Roman"/>
              <a:cs typeface="Times New Roman"/>
              <a:sym typeface="Times New Roman"/>
            </a:endParaRPr>
          </a:p>
          <a:p>
            <a:pPr marL="914400" lvl="1" indent="-304800" rtl="0">
              <a:lnSpc>
                <a:spcPct val="200000"/>
              </a:lnSpc>
              <a:spcBef>
                <a:spcPts val="0"/>
              </a:spcBef>
              <a:spcAft>
                <a:spcPts val="0"/>
              </a:spcAft>
              <a:buClr>
                <a:srgbClr val="FFFFFF"/>
              </a:buClr>
              <a:buSzPts val="1200"/>
              <a:buFont typeface="Times New Roman"/>
              <a:buChar char="○"/>
            </a:pPr>
            <a:r>
              <a:rPr lang="en" sz="1200">
                <a:solidFill>
                  <a:srgbClr val="FFFFFF"/>
                </a:solidFill>
                <a:latin typeface="Times New Roman"/>
                <a:ea typeface="Times New Roman"/>
                <a:cs typeface="Times New Roman"/>
                <a:sym typeface="Times New Roman"/>
              </a:rPr>
              <a:t>Increased Opportunity on recycling and saves energy</a:t>
            </a:r>
            <a:endParaRPr sz="1200" b="1">
              <a:solidFill>
                <a:srgbClr val="FFFFFF"/>
              </a:solidFill>
              <a:latin typeface="Times New Roman"/>
              <a:ea typeface="Times New Roman"/>
              <a:cs typeface="Times New Roman"/>
              <a:sym typeface="Times New Roman"/>
            </a:endParaRPr>
          </a:p>
          <a:p>
            <a:pPr marL="0" lvl="0" indent="0" rtl="0">
              <a:lnSpc>
                <a:spcPct val="200000"/>
              </a:lnSpc>
              <a:spcBef>
                <a:spcPts val="300"/>
              </a:spcBef>
              <a:spcAft>
                <a:spcPts val="0"/>
              </a:spcAft>
              <a:buNone/>
            </a:pPr>
            <a:endParaRPr sz="1200" b="1">
              <a:solidFill>
                <a:srgbClr val="FFFFFF"/>
              </a:solidFill>
              <a:latin typeface="Times New Roman"/>
              <a:ea typeface="Times New Roman"/>
              <a:cs typeface="Times New Roman"/>
              <a:sym typeface="Times New Roman"/>
            </a:endParaRPr>
          </a:p>
          <a:p>
            <a:pPr marL="0" lvl="0" indent="0" rtl="0">
              <a:lnSpc>
                <a:spcPct val="100000"/>
              </a:lnSpc>
              <a:spcBef>
                <a:spcPts val="300"/>
              </a:spcBef>
              <a:spcAft>
                <a:spcPts val="0"/>
              </a:spcAft>
              <a:buNone/>
            </a:pPr>
            <a:endParaRPr sz="1000">
              <a:solidFill>
                <a:srgbClr val="FFFFFF"/>
              </a:solidFill>
            </a:endParaRPr>
          </a:p>
          <a:p>
            <a:pPr marL="0" lvl="0" indent="0" rtl="0">
              <a:lnSpc>
                <a:spcPct val="100000"/>
              </a:lnSpc>
              <a:spcBef>
                <a:spcPts val="0"/>
              </a:spcBef>
              <a:spcAft>
                <a:spcPts val="0"/>
              </a:spcAft>
              <a:buNone/>
            </a:pPr>
            <a:endParaRPr sz="1200">
              <a:solidFill>
                <a:srgbClr val="FFFFFF"/>
              </a:solidFill>
              <a:latin typeface="Times New Roman"/>
              <a:ea typeface="Times New Roman"/>
              <a:cs typeface="Times New Roman"/>
              <a:sym typeface="Times New Roman"/>
            </a:endParaRPr>
          </a:p>
          <a:p>
            <a:pPr marL="0" lvl="0" indent="0" rtl="0">
              <a:spcBef>
                <a:spcPts val="0"/>
              </a:spcBef>
              <a:spcAft>
                <a:spcPts val="1600"/>
              </a:spcAft>
              <a:buNone/>
            </a:pPr>
            <a:endParaRPr>
              <a:solidFill>
                <a:srgbClr val="FFFFFF"/>
              </a:solidFill>
            </a:endParaRPr>
          </a:p>
        </p:txBody>
      </p:sp>
      <p:pic>
        <p:nvPicPr>
          <p:cNvPr id="244" name="Shape 244"/>
          <p:cNvPicPr preferRelativeResize="0"/>
          <p:nvPr/>
        </p:nvPicPr>
        <p:blipFill>
          <a:blip r:embed="rId3">
            <a:alphaModFix/>
          </a:blip>
          <a:stretch>
            <a:fillRect/>
          </a:stretch>
        </p:blipFill>
        <p:spPr>
          <a:xfrm>
            <a:off x="6809425" y="0"/>
            <a:ext cx="2334576" cy="799425"/>
          </a:xfrm>
          <a:prstGeom prst="rect">
            <a:avLst/>
          </a:prstGeom>
          <a:noFill/>
          <a:ln>
            <a:noFill/>
          </a:ln>
        </p:spPr>
      </p:pic>
      <p:pic>
        <p:nvPicPr>
          <p:cNvPr id="245" name="Shape 245"/>
          <p:cNvPicPr preferRelativeResize="0"/>
          <p:nvPr/>
        </p:nvPicPr>
        <p:blipFill rotWithShape="1">
          <a:blip r:embed="rId4">
            <a:alphaModFix/>
          </a:blip>
          <a:srcRect l="1960" r="-1959"/>
          <a:stretch/>
        </p:blipFill>
        <p:spPr>
          <a:xfrm>
            <a:off x="7168276" y="4301550"/>
            <a:ext cx="1971800" cy="84195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42"/>
                                        </p:tgtEl>
                                        <p:attrNameLst>
                                          <p:attrName>style.visibility</p:attrName>
                                        </p:attrNameLst>
                                      </p:cBhvr>
                                      <p:to>
                                        <p:strVal val="visible"/>
                                      </p:to>
                                    </p:set>
                                    <p:anim calcmode="lin" valueType="num">
                                      <p:cBhvr additive="base">
                                        <p:cTn id="7" dur="1000"/>
                                        <p:tgtEl>
                                          <p:spTgt spid="242"/>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nodeType="clickEffect">
                                  <p:stCondLst>
                                    <p:cond delay="0"/>
                                  </p:stCondLst>
                                  <p:childTnLst>
                                    <p:set>
                                      <p:cBhvr>
                                        <p:cTn id="11" dur="1" fill="hold">
                                          <p:stCondLst>
                                            <p:cond delay="0"/>
                                          </p:stCondLst>
                                        </p:cTn>
                                        <p:tgtEl>
                                          <p:spTgt spid="243"/>
                                        </p:tgtEl>
                                        <p:attrNameLst>
                                          <p:attrName>style.visibility</p:attrName>
                                        </p:attrNameLst>
                                      </p:cBhvr>
                                      <p:to>
                                        <p:strVal val="visible"/>
                                      </p:to>
                                    </p:set>
                                    <p:anim calcmode="lin" valueType="num">
                                      <p:cBhvr additive="base">
                                        <p:cTn id="12" dur="1000"/>
                                        <p:tgtEl>
                                          <p:spTgt spid="243"/>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Shape 250"/>
          <p:cNvSpPr txBox="1">
            <a:spLocks noGrp="1"/>
          </p:cNvSpPr>
          <p:nvPr>
            <p:ph type="title"/>
          </p:nvPr>
        </p:nvSpPr>
        <p:spPr>
          <a:xfrm>
            <a:off x="1297500" y="393750"/>
            <a:ext cx="5583900" cy="9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000">
                <a:latin typeface="Times New Roman"/>
                <a:ea typeface="Times New Roman"/>
                <a:cs typeface="Times New Roman"/>
                <a:sym typeface="Times New Roman"/>
              </a:rPr>
              <a:t>Next Steps / Recommendations</a:t>
            </a:r>
            <a:endParaRPr sz="3000">
              <a:latin typeface="Times New Roman"/>
              <a:ea typeface="Times New Roman"/>
              <a:cs typeface="Times New Roman"/>
              <a:sym typeface="Times New Roman"/>
            </a:endParaRPr>
          </a:p>
        </p:txBody>
      </p:sp>
      <p:pic>
        <p:nvPicPr>
          <p:cNvPr id="251" name="Shape 251"/>
          <p:cNvPicPr preferRelativeResize="0"/>
          <p:nvPr/>
        </p:nvPicPr>
        <p:blipFill>
          <a:blip r:embed="rId3">
            <a:alphaModFix/>
          </a:blip>
          <a:stretch>
            <a:fillRect/>
          </a:stretch>
        </p:blipFill>
        <p:spPr>
          <a:xfrm>
            <a:off x="6809425" y="0"/>
            <a:ext cx="2334576" cy="799425"/>
          </a:xfrm>
          <a:prstGeom prst="rect">
            <a:avLst/>
          </a:prstGeom>
          <a:noFill/>
          <a:ln>
            <a:noFill/>
          </a:ln>
        </p:spPr>
      </p:pic>
      <p:sp>
        <p:nvSpPr>
          <p:cNvPr id="252" name="Shape 252"/>
          <p:cNvSpPr txBox="1"/>
          <p:nvPr/>
        </p:nvSpPr>
        <p:spPr>
          <a:xfrm>
            <a:off x="1035225" y="1547900"/>
            <a:ext cx="7802700" cy="2667300"/>
          </a:xfrm>
          <a:prstGeom prst="rect">
            <a:avLst/>
          </a:prstGeom>
          <a:noFill/>
          <a:ln>
            <a:noFill/>
          </a:ln>
        </p:spPr>
        <p:txBody>
          <a:bodyPr spcFirstLastPara="1" wrap="square" lIns="91425" tIns="91425" rIns="91425" bIns="91425" anchor="t" anchorCtr="0">
            <a:noAutofit/>
          </a:bodyPr>
          <a:lstStyle/>
          <a:p>
            <a:pPr marL="0" lvl="0" indent="0" algn="l" rtl="0">
              <a:lnSpc>
                <a:spcPct val="200000"/>
              </a:lnSpc>
              <a:spcBef>
                <a:spcPts val="0"/>
              </a:spcBef>
              <a:spcAft>
                <a:spcPts val="0"/>
              </a:spcAft>
              <a:buNone/>
            </a:pPr>
            <a:r>
              <a:rPr lang="en" sz="1200">
                <a:solidFill>
                  <a:schemeClr val="lt1"/>
                </a:solidFill>
                <a:latin typeface="Times New Roman"/>
                <a:ea typeface="Times New Roman"/>
                <a:cs typeface="Times New Roman"/>
                <a:sym typeface="Times New Roman"/>
              </a:rPr>
              <a:t>Enabling below capabilities are been considered for future enhancements for multi iteration releases for full blown product:                                          </a:t>
            </a:r>
            <a:endParaRPr sz="1200">
              <a:solidFill>
                <a:schemeClr val="lt1"/>
              </a:solidFill>
              <a:latin typeface="Times New Roman"/>
              <a:ea typeface="Times New Roman"/>
              <a:cs typeface="Times New Roman"/>
              <a:sym typeface="Times New Roman"/>
            </a:endParaRPr>
          </a:p>
          <a:p>
            <a:pPr marL="457200" lvl="0" indent="-304800" rtl="0">
              <a:lnSpc>
                <a:spcPct val="200000"/>
              </a:lnSpc>
              <a:spcBef>
                <a:spcPts val="300"/>
              </a:spcBef>
              <a:spcAft>
                <a:spcPts val="0"/>
              </a:spcAft>
              <a:buClr>
                <a:schemeClr val="lt1"/>
              </a:buClr>
              <a:buSzPts val="1200"/>
              <a:buFont typeface="Times New Roman"/>
              <a:buChar char="❖"/>
            </a:pPr>
            <a:r>
              <a:rPr lang="en" sz="1200">
                <a:solidFill>
                  <a:schemeClr val="lt1"/>
                </a:solidFill>
                <a:latin typeface="Times New Roman"/>
                <a:ea typeface="Times New Roman"/>
                <a:cs typeface="Times New Roman"/>
                <a:sym typeface="Times New Roman"/>
              </a:rPr>
              <a:t>Can be enhanced with Plastic,  paper and glass identification  capabilities with corresponding sensors.</a:t>
            </a:r>
            <a:endParaRPr sz="1200">
              <a:solidFill>
                <a:schemeClr val="lt1"/>
              </a:solidFill>
              <a:latin typeface="Times New Roman"/>
              <a:ea typeface="Times New Roman"/>
              <a:cs typeface="Times New Roman"/>
              <a:sym typeface="Times New Roman"/>
            </a:endParaRPr>
          </a:p>
          <a:p>
            <a:pPr marL="457200" lvl="0" indent="-304800" rtl="0">
              <a:lnSpc>
                <a:spcPct val="200000"/>
              </a:lnSpc>
              <a:spcBef>
                <a:spcPts val="0"/>
              </a:spcBef>
              <a:spcAft>
                <a:spcPts val="0"/>
              </a:spcAft>
              <a:buClr>
                <a:schemeClr val="lt1"/>
              </a:buClr>
              <a:buSzPts val="1200"/>
              <a:buFont typeface="Times New Roman"/>
              <a:buChar char="❖"/>
            </a:pPr>
            <a:r>
              <a:rPr lang="en" sz="1200">
                <a:solidFill>
                  <a:schemeClr val="lt1"/>
                </a:solidFill>
                <a:latin typeface="Times New Roman"/>
                <a:ea typeface="Times New Roman"/>
                <a:cs typeface="Times New Roman"/>
                <a:sym typeface="Times New Roman"/>
              </a:rPr>
              <a:t>Notification to user’s phone with for each recycled item is a nice to have future.</a:t>
            </a:r>
            <a:endParaRPr sz="1200">
              <a:solidFill>
                <a:schemeClr val="lt1"/>
              </a:solidFill>
              <a:latin typeface="Times New Roman"/>
              <a:ea typeface="Times New Roman"/>
              <a:cs typeface="Times New Roman"/>
              <a:sym typeface="Times New Roman"/>
            </a:endParaRPr>
          </a:p>
          <a:p>
            <a:pPr marL="457200" lvl="0" indent="-304800" rtl="0">
              <a:lnSpc>
                <a:spcPct val="200000"/>
              </a:lnSpc>
              <a:spcBef>
                <a:spcPts val="0"/>
              </a:spcBef>
              <a:spcAft>
                <a:spcPts val="0"/>
              </a:spcAft>
              <a:buClr>
                <a:schemeClr val="lt1"/>
              </a:buClr>
              <a:buSzPts val="1200"/>
              <a:buFont typeface="Times New Roman"/>
              <a:buChar char="❖"/>
            </a:pPr>
            <a:r>
              <a:rPr lang="en" sz="1200">
                <a:solidFill>
                  <a:schemeClr val="lt1"/>
                </a:solidFill>
                <a:latin typeface="Times New Roman"/>
                <a:ea typeface="Times New Roman"/>
                <a:cs typeface="Times New Roman"/>
                <a:sym typeface="Times New Roman"/>
              </a:rPr>
              <a:t>Extend product capabilities from residential to community common usage. </a:t>
            </a:r>
            <a:endParaRPr sz="1200">
              <a:solidFill>
                <a:schemeClr val="lt1"/>
              </a:solidFill>
              <a:latin typeface="Times New Roman"/>
              <a:ea typeface="Times New Roman"/>
              <a:cs typeface="Times New Roman"/>
              <a:sym typeface="Times New Roman"/>
            </a:endParaRPr>
          </a:p>
          <a:p>
            <a:pPr marL="457200" lvl="0" indent="-304800" rtl="0">
              <a:lnSpc>
                <a:spcPct val="200000"/>
              </a:lnSpc>
              <a:spcBef>
                <a:spcPts val="0"/>
              </a:spcBef>
              <a:spcAft>
                <a:spcPts val="0"/>
              </a:spcAft>
              <a:buClr>
                <a:schemeClr val="lt1"/>
              </a:buClr>
              <a:buSzPts val="1200"/>
              <a:buFont typeface="Times New Roman"/>
              <a:buChar char="❖"/>
            </a:pPr>
            <a:r>
              <a:rPr lang="en" sz="1200">
                <a:solidFill>
                  <a:schemeClr val="lt1"/>
                </a:solidFill>
                <a:latin typeface="Times New Roman"/>
                <a:ea typeface="Times New Roman"/>
                <a:cs typeface="Times New Roman"/>
                <a:sym typeface="Times New Roman"/>
              </a:rPr>
              <a:t>Monthly reports to user telling them how much they have recycled</a:t>
            </a:r>
            <a:endParaRPr sz="1200">
              <a:solidFill>
                <a:schemeClr val="lt1"/>
              </a:solidFill>
              <a:latin typeface="Times New Roman"/>
              <a:ea typeface="Times New Roman"/>
              <a:cs typeface="Times New Roman"/>
              <a:sym typeface="Times New Roman"/>
            </a:endParaRPr>
          </a:p>
          <a:p>
            <a:pPr marL="457200" lvl="0" indent="-311150" rtl="0">
              <a:lnSpc>
                <a:spcPct val="115000"/>
              </a:lnSpc>
              <a:spcBef>
                <a:spcPts val="0"/>
              </a:spcBef>
              <a:spcAft>
                <a:spcPts val="0"/>
              </a:spcAft>
              <a:buClr>
                <a:schemeClr val="lt1"/>
              </a:buClr>
              <a:buSzPts val="1300"/>
              <a:buFont typeface="Lato"/>
              <a:buChar char="❖"/>
            </a:pPr>
            <a:r>
              <a:rPr lang="en" sz="1200">
                <a:solidFill>
                  <a:schemeClr val="lt1"/>
                </a:solidFill>
                <a:latin typeface="Times New Roman"/>
                <a:ea typeface="Times New Roman"/>
                <a:cs typeface="Times New Roman"/>
                <a:sym typeface="Times New Roman"/>
              </a:rPr>
              <a:t>Temperature sensor can be used to detect temperature over 80 degrees Fahrenheit  to notify user with  a message on LCD to empty trash from the bin</a:t>
            </a:r>
            <a:endParaRPr sz="1300">
              <a:solidFill>
                <a:schemeClr val="lt1"/>
              </a:solidFill>
              <a:latin typeface="Lato"/>
              <a:ea typeface="Lato"/>
              <a:cs typeface="Lato"/>
              <a:sym typeface="Lato"/>
            </a:endParaRPr>
          </a:p>
          <a:p>
            <a:pPr marL="0" lvl="0" indent="0" rtl="0">
              <a:lnSpc>
                <a:spcPct val="200000"/>
              </a:lnSpc>
              <a:spcBef>
                <a:spcPts val="1600"/>
              </a:spcBef>
              <a:spcAft>
                <a:spcPts val="300"/>
              </a:spcAft>
              <a:buNone/>
            </a:pPr>
            <a:endParaRPr sz="1200">
              <a:solidFill>
                <a:schemeClr val="lt1"/>
              </a:solidFill>
              <a:latin typeface="Times New Roman"/>
              <a:ea typeface="Times New Roman"/>
              <a:cs typeface="Times New Roman"/>
              <a:sym typeface="Times New Roman"/>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50"/>
                                        </p:tgtEl>
                                        <p:attrNameLst>
                                          <p:attrName>style.visibility</p:attrName>
                                        </p:attrNameLst>
                                      </p:cBhvr>
                                      <p:to>
                                        <p:strVal val="visible"/>
                                      </p:to>
                                    </p:set>
                                    <p:anim calcmode="lin" valueType="num">
                                      <p:cBhvr additive="base">
                                        <p:cTn id="7" dur="1000"/>
                                        <p:tgtEl>
                                          <p:spTgt spid="250"/>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52"/>
                                        </p:tgtEl>
                                        <p:attrNameLst>
                                          <p:attrName>style.visibility</p:attrName>
                                        </p:attrNameLst>
                                      </p:cBhvr>
                                      <p:to>
                                        <p:strVal val="visible"/>
                                      </p:to>
                                    </p:set>
                                    <p:anim calcmode="lin" valueType="num">
                                      <p:cBhvr additive="base">
                                        <p:cTn id="12" dur="1000"/>
                                        <p:tgtEl>
                                          <p:spTgt spid="252"/>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56"/>
        <p:cNvGrpSpPr/>
        <p:nvPr/>
      </p:nvGrpSpPr>
      <p:grpSpPr>
        <a:xfrm>
          <a:off x="0" y="0"/>
          <a:ext cx="0" cy="0"/>
          <a:chOff x="0" y="0"/>
          <a:chExt cx="0" cy="0"/>
        </a:xfrm>
      </p:grpSpPr>
      <p:sp>
        <p:nvSpPr>
          <p:cNvPr id="257" name="Shape 257"/>
          <p:cNvSpPr txBox="1">
            <a:spLocks noGrp="1"/>
          </p:cNvSpPr>
          <p:nvPr>
            <p:ph type="title"/>
          </p:nvPr>
        </p:nvSpPr>
        <p:spPr>
          <a:xfrm>
            <a:off x="2049300" y="384150"/>
            <a:ext cx="5045400" cy="914100"/>
          </a:xfrm>
          <a:prstGeom prst="rect">
            <a:avLst/>
          </a:prstGeom>
        </p:spPr>
        <p:txBody>
          <a:bodyPr spcFirstLastPara="1" wrap="square" lIns="91425" tIns="91425" rIns="91425" bIns="91425" anchor="t" anchorCtr="0">
            <a:noAutofit/>
          </a:bodyPr>
          <a:lstStyle/>
          <a:p>
            <a:pPr marL="0" lvl="0" indent="457200">
              <a:spcBef>
                <a:spcPts val="0"/>
              </a:spcBef>
              <a:spcAft>
                <a:spcPts val="0"/>
              </a:spcAft>
              <a:buNone/>
            </a:pPr>
            <a:r>
              <a:rPr lang="en" sz="3000">
                <a:latin typeface="Times New Roman"/>
                <a:ea typeface="Times New Roman"/>
                <a:cs typeface="Times New Roman"/>
                <a:sym typeface="Times New Roman"/>
              </a:rPr>
              <a:t>Any Questions?</a:t>
            </a:r>
            <a:endParaRPr sz="3000">
              <a:latin typeface="Times New Roman"/>
              <a:ea typeface="Times New Roman"/>
              <a:cs typeface="Times New Roman"/>
              <a:sym typeface="Times New Roman"/>
            </a:endParaRPr>
          </a:p>
        </p:txBody>
      </p:sp>
      <p:pic>
        <p:nvPicPr>
          <p:cNvPr id="258" name="Shape 258"/>
          <p:cNvPicPr preferRelativeResize="0"/>
          <p:nvPr/>
        </p:nvPicPr>
        <p:blipFill>
          <a:blip r:embed="rId3">
            <a:alphaModFix amt="93000"/>
          </a:blip>
          <a:stretch>
            <a:fillRect/>
          </a:stretch>
        </p:blipFill>
        <p:spPr>
          <a:xfrm>
            <a:off x="2282787" y="1298250"/>
            <a:ext cx="4578425" cy="3677075"/>
          </a:xfrm>
          <a:prstGeom prst="rect">
            <a:avLst/>
          </a:prstGeom>
          <a:noFill/>
          <a:ln>
            <a:noFill/>
          </a:ln>
          <a:effectLst>
            <a:outerShdw blurRad="100013" dist="19050" dir="5820000" algn="bl" rotWithShape="0">
              <a:srgbClr val="D9D9D9">
                <a:alpha val="58000"/>
              </a:srgbClr>
            </a:outerShdw>
          </a:effectLst>
        </p:spPr>
      </p:pic>
      <p:pic>
        <p:nvPicPr>
          <p:cNvPr id="259" name="Shape 259"/>
          <p:cNvPicPr preferRelativeResize="0"/>
          <p:nvPr/>
        </p:nvPicPr>
        <p:blipFill>
          <a:blip r:embed="rId4">
            <a:alphaModFix/>
          </a:blip>
          <a:stretch>
            <a:fillRect/>
          </a:stretch>
        </p:blipFill>
        <p:spPr>
          <a:xfrm>
            <a:off x="6809425" y="0"/>
            <a:ext cx="2334576" cy="79942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57"/>
                                        </p:tgtEl>
                                        <p:attrNameLst>
                                          <p:attrName>style.visibility</p:attrName>
                                        </p:attrNameLst>
                                      </p:cBhvr>
                                      <p:to>
                                        <p:strVal val="visible"/>
                                      </p:to>
                                    </p:set>
                                    <p:anim calcmode="lin" valueType="num">
                                      <p:cBhvr additive="base">
                                        <p:cTn id="7" dur="1000"/>
                                        <p:tgtEl>
                                          <p:spTgt spid="257"/>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258"/>
                                        </p:tgtEl>
                                        <p:attrNameLst>
                                          <p:attrName>style.visibility</p:attrName>
                                        </p:attrNameLst>
                                      </p:cBhvr>
                                      <p:to>
                                        <p:strVal val="visible"/>
                                      </p:to>
                                    </p:set>
                                    <p:anim calcmode="lin" valueType="num">
                                      <p:cBhvr additive="base">
                                        <p:cTn id="12" dur="1000"/>
                                        <p:tgtEl>
                                          <p:spTgt spid="25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Shape 141"/>
          <p:cNvSpPr txBox="1">
            <a:spLocks noGrp="1"/>
          </p:cNvSpPr>
          <p:nvPr>
            <p:ph type="title"/>
          </p:nvPr>
        </p:nvSpPr>
        <p:spPr>
          <a:xfrm>
            <a:off x="1052550" y="384125"/>
            <a:ext cx="7038900" cy="914100"/>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pPr>
            <a:r>
              <a:rPr lang="en" sz="3000">
                <a:latin typeface="Times New Roman"/>
                <a:ea typeface="Times New Roman"/>
                <a:cs typeface="Times New Roman"/>
                <a:sym typeface="Times New Roman"/>
              </a:rPr>
              <a:t>Project Objective</a:t>
            </a:r>
            <a:endParaRPr sz="3000">
              <a:latin typeface="Times New Roman"/>
              <a:ea typeface="Times New Roman"/>
              <a:cs typeface="Times New Roman"/>
              <a:sym typeface="Times New Roman"/>
            </a:endParaRPr>
          </a:p>
        </p:txBody>
      </p:sp>
      <p:sp>
        <p:nvSpPr>
          <p:cNvPr id="142" name="Shape 142"/>
          <p:cNvSpPr txBox="1">
            <a:spLocks noGrp="1"/>
          </p:cNvSpPr>
          <p:nvPr>
            <p:ph type="body" idx="1"/>
          </p:nvPr>
        </p:nvSpPr>
        <p:spPr>
          <a:xfrm>
            <a:off x="1009250" y="1625450"/>
            <a:ext cx="7235700" cy="2696700"/>
          </a:xfrm>
          <a:prstGeom prst="rect">
            <a:avLst/>
          </a:prstGeom>
        </p:spPr>
        <p:txBody>
          <a:bodyPr spcFirstLastPara="1" wrap="square" lIns="91425" tIns="91425" rIns="91425" bIns="91425" anchor="t" anchorCtr="0">
            <a:noAutofit/>
          </a:bodyPr>
          <a:lstStyle/>
          <a:p>
            <a:pPr marL="0" lvl="0" indent="0" rtl="0">
              <a:lnSpc>
                <a:spcPct val="200000"/>
              </a:lnSpc>
              <a:spcBef>
                <a:spcPts val="0"/>
              </a:spcBef>
              <a:spcAft>
                <a:spcPts val="0"/>
              </a:spcAft>
              <a:buNone/>
            </a:pPr>
            <a:r>
              <a:rPr lang="en" sz="1200" b="1" u="sng">
                <a:latin typeface="Times New Roman"/>
                <a:ea typeface="Times New Roman"/>
                <a:cs typeface="Times New Roman"/>
                <a:sym typeface="Times New Roman"/>
              </a:rPr>
              <a:t>Core Objective </a:t>
            </a:r>
            <a:r>
              <a:rPr lang="en" sz="1200" b="1">
                <a:latin typeface="Times New Roman"/>
                <a:ea typeface="Times New Roman"/>
                <a:cs typeface="Times New Roman"/>
                <a:sym typeface="Times New Roman"/>
              </a:rPr>
              <a:t>:</a:t>
            </a:r>
            <a:r>
              <a:rPr lang="en" sz="1200">
                <a:latin typeface="Times New Roman"/>
                <a:ea typeface="Times New Roman"/>
                <a:cs typeface="Times New Roman"/>
                <a:sym typeface="Times New Roman"/>
              </a:rPr>
              <a:t> Develop a device  to efficiently identify recyclable items to  reduce landfill Recyclables  and minimize  environment   pollution. </a:t>
            </a:r>
            <a:br>
              <a:rPr lang="en" sz="1200">
                <a:latin typeface="Times New Roman"/>
                <a:ea typeface="Times New Roman"/>
                <a:cs typeface="Times New Roman"/>
                <a:sym typeface="Times New Roman"/>
              </a:rPr>
            </a:br>
            <a:endParaRPr sz="1200">
              <a:latin typeface="Times New Roman"/>
              <a:ea typeface="Times New Roman"/>
              <a:cs typeface="Times New Roman"/>
              <a:sym typeface="Times New Roman"/>
            </a:endParaRPr>
          </a:p>
          <a:p>
            <a:pPr marL="0" lvl="0" indent="0" rtl="0">
              <a:lnSpc>
                <a:spcPct val="200000"/>
              </a:lnSpc>
              <a:spcBef>
                <a:spcPts val="1600"/>
              </a:spcBef>
              <a:spcAft>
                <a:spcPts val="0"/>
              </a:spcAft>
              <a:buNone/>
            </a:pPr>
            <a:r>
              <a:rPr lang="en" sz="1200" b="1" u="sng">
                <a:latin typeface="Times New Roman"/>
                <a:ea typeface="Times New Roman"/>
                <a:cs typeface="Times New Roman"/>
                <a:sym typeface="Times New Roman"/>
              </a:rPr>
              <a:t>Problem statement</a:t>
            </a:r>
            <a:r>
              <a:rPr lang="en" sz="1200" b="1">
                <a:latin typeface="Times New Roman"/>
                <a:ea typeface="Times New Roman"/>
                <a:cs typeface="Times New Roman"/>
                <a:sym typeface="Times New Roman"/>
              </a:rPr>
              <a:t> :</a:t>
            </a:r>
            <a:r>
              <a:rPr lang="en" sz="1200">
                <a:latin typeface="Times New Roman"/>
                <a:ea typeface="Times New Roman"/>
                <a:cs typeface="Times New Roman"/>
                <a:sym typeface="Times New Roman"/>
              </a:rPr>
              <a:t> Currently lot of recyclable items are being thrown into the trash and being sent to landfills everyday,  this creates toxic chemicals that heat up the earth and contributes to global warming.Another issue with recyclable items in landfills is that they don’t biodegrade quickly. In fact, it takes an average plastic water bottle 500 years to completely biodegrade.</a:t>
            </a:r>
            <a:r>
              <a:rPr lang="en"/>
              <a:t>                                                                                  </a:t>
            </a:r>
            <a:endParaRPr/>
          </a:p>
          <a:p>
            <a:pPr marL="0" lvl="0" indent="0">
              <a:spcBef>
                <a:spcPts val="1600"/>
              </a:spcBef>
              <a:spcAft>
                <a:spcPts val="1600"/>
              </a:spcAft>
              <a:buNone/>
            </a:pPr>
            <a:r>
              <a:rPr lang="en"/>
              <a:t> </a:t>
            </a:r>
            <a:endParaRPr/>
          </a:p>
        </p:txBody>
      </p:sp>
      <p:pic>
        <p:nvPicPr>
          <p:cNvPr id="143" name="Shape 143"/>
          <p:cNvPicPr preferRelativeResize="0"/>
          <p:nvPr/>
        </p:nvPicPr>
        <p:blipFill>
          <a:blip r:embed="rId3">
            <a:alphaModFix/>
          </a:blip>
          <a:stretch>
            <a:fillRect/>
          </a:stretch>
        </p:blipFill>
        <p:spPr>
          <a:xfrm>
            <a:off x="6809425" y="0"/>
            <a:ext cx="2334576" cy="799425"/>
          </a:xfrm>
          <a:prstGeom prst="rect">
            <a:avLst/>
          </a:prstGeom>
          <a:noFill/>
          <a:ln>
            <a:noFill/>
          </a:ln>
        </p:spPr>
      </p:pic>
      <p:pic>
        <p:nvPicPr>
          <p:cNvPr id="144" name="Shape 144"/>
          <p:cNvPicPr preferRelativeResize="0"/>
          <p:nvPr/>
        </p:nvPicPr>
        <p:blipFill>
          <a:blip r:embed="rId4">
            <a:alphaModFix/>
          </a:blip>
          <a:stretch>
            <a:fillRect/>
          </a:stretch>
        </p:blipFill>
        <p:spPr>
          <a:xfrm>
            <a:off x="7444725" y="3929725"/>
            <a:ext cx="1699274" cy="1213775"/>
          </a:xfrm>
          <a:prstGeom prst="rect">
            <a:avLst/>
          </a:prstGeom>
          <a:noFill/>
          <a:ln>
            <a:noFill/>
          </a:ln>
          <a:effectLst>
            <a:outerShdw blurRad="57150" dist="19050" dir="5400000" algn="bl" rotWithShape="0">
              <a:srgbClr val="000000">
                <a:alpha val="50000"/>
              </a:srgb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41"/>
                                        </p:tgtEl>
                                        <p:attrNameLst>
                                          <p:attrName>style.visibility</p:attrName>
                                        </p:attrNameLst>
                                      </p:cBhvr>
                                      <p:to>
                                        <p:strVal val="visible"/>
                                      </p:to>
                                    </p:set>
                                    <p:anim calcmode="lin" valueType="num">
                                      <p:cBhvr additive="base">
                                        <p:cTn id="7" dur="1000"/>
                                        <p:tgtEl>
                                          <p:spTgt spid="141"/>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nodeType="clickEffect">
                                  <p:stCondLst>
                                    <p:cond delay="0"/>
                                  </p:stCondLst>
                                  <p:childTnLst>
                                    <p:set>
                                      <p:cBhvr>
                                        <p:cTn id="11" dur="1" fill="hold">
                                          <p:stCondLst>
                                            <p:cond delay="0"/>
                                          </p:stCondLst>
                                        </p:cTn>
                                        <p:tgtEl>
                                          <p:spTgt spid="142"/>
                                        </p:tgtEl>
                                        <p:attrNameLst>
                                          <p:attrName>style.visibility</p:attrName>
                                        </p:attrNameLst>
                                      </p:cBhvr>
                                      <p:to>
                                        <p:strVal val="visible"/>
                                      </p:to>
                                    </p:set>
                                    <p:anim calcmode="lin" valueType="num">
                                      <p:cBhvr additive="base">
                                        <p:cTn id="12" dur="1000"/>
                                        <p:tgtEl>
                                          <p:spTgt spid="142"/>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Shape 149"/>
          <p:cNvSpPr txBox="1">
            <a:spLocks noGrp="1"/>
          </p:cNvSpPr>
          <p:nvPr>
            <p:ph type="title"/>
          </p:nvPr>
        </p:nvSpPr>
        <p:spPr>
          <a:xfrm>
            <a:off x="2066575" y="231725"/>
            <a:ext cx="5289300" cy="9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000">
                <a:solidFill>
                  <a:srgbClr val="FFFFFF"/>
                </a:solidFill>
                <a:latin typeface="Times New Roman"/>
                <a:ea typeface="Times New Roman"/>
                <a:cs typeface="Times New Roman"/>
                <a:sym typeface="Times New Roman"/>
              </a:rPr>
              <a:t>About Our Client</a:t>
            </a:r>
            <a:endParaRPr sz="3000">
              <a:solidFill>
                <a:srgbClr val="FFFFFF"/>
              </a:solidFill>
              <a:latin typeface="Times New Roman"/>
              <a:ea typeface="Times New Roman"/>
              <a:cs typeface="Times New Roman"/>
              <a:sym typeface="Times New Roman"/>
            </a:endParaRPr>
          </a:p>
          <a:p>
            <a:pPr marL="457200" lvl="0" indent="-381000" algn="ctr">
              <a:spcBef>
                <a:spcPts val="0"/>
              </a:spcBef>
              <a:spcAft>
                <a:spcPts val="0"/>
              </a:spcAft>
              <a:buClr>
                <a:srgbClr val="FFFFFF"/>
              </a:buClr>
              <a:buSzPts val="2400"/>
              <a:buFont typeface="Times New Roman"/>
              <a:buChar char="-"/>
            </a:pPr>
            <a:r>
              <a:rPr lang="en">
                <a:solidFill>
                  <a:srgbClr val="FFFFFF"/>
                </a:solidFill>
                <a:latin typeface="Times New Roman"/>
                <a:ea typeface="Times New Roman"/>
                <a:cs typeface="Times New Roman"/>
                <a:sym typeface="Times New Roman"/>
              </a:rPr>
              <a:t>Gemma Evans</a:t>
            </a:r>
            <a:endParaRPr>
              <a:solidFill>
                <a:srgbClr val="FFFFFF"/>
              </a:solidFill>
              <a:latin typeface="Times New Roman"/>
              <a:ea typeface="Times New Roman"/>
              <a:cs typeface="Times New Roman"/>
              <a:sym typeface="Times New Roman"/>
            </a:endParaRPr>
          </a:p>
        </p:txBody>
      </p:sp>
      <p:pic>
        <p:nvPicPr>
          <p:cNvPr id="150" name="Shape 150"/>
          <p:cNvPicPr preferRelativeResize="0"/>
          <p:nvPr/>
        </p:nvPicPr>
        <p:blipFill rotWithShape="1">
          <a:blip r:embed="rId3">
            <a:alphaModFix/>
          </a:blip>
          <a:srcRect/>
          <a:stretch/>
        </p:blipFill>
        <p:spPr>
          <a:xfrm>
            <a:off x="7391400" y="3505200"/>
            <a:ext cx="1761999" cy="1627050"/>
          </a:xfrm>
          <a:prstGeom prst="rect">
            <a:avLst/>
          </a:prstGeom>
          <a:noFill/>
          <a:ln>
            <a:noFill/>
          </a:ln>
        </p:spPr>
      </p:pic>
      <p:pic>
        <p:nvPicPr>
          <p:cNvPr id="151" name="Shape 151"/>
          <p:cNvPicPr preferRelativeResize="0"/>
          <p:nvPr/>
        </p:nvPicPr>
        <p:blipFill>
          <a:blip r:embed="rId4">
            <a:alphaModFix/>
          </a:blip>
          <a:stretch>
            <a:fillRect/>
          </a:stretch>
        </p:blipFill>
        <p:spPr>
          <a:xfrm>
            <a:off x="6809425" y="0"/>
            <a:ext cx="2334576" cy="799425"/>
          </a:xfrm>
          <a:prstGeom prst="rect">
            <a:avLst/>
          </a:prstGeom>
          <a:noFill/>
          <a:ln>
            <a:noFill/>
          </a:ln>
        </p:spPr>
      </p:pic>
      <p:sp>
        <p:nvSpPr>
          <p:cNvPr id="152" name="Shape 152"/>
          <p:cNvSpPr txBox="1"/>
          <p:nvPr/>
        </p:nvSpPr>
        <p:spPr>
          <a:xfrm>
            <a:off x="5257800" y="4226875"/>
            <a:ext cx="2140500" cy="876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950" i="1">
                <a:solidFill>
                  <a:srgbClr val="FFFFFF"/>
                </a:solidFill>
              </a:rPr>
              <a:t>Accepting the award is Branch Manager, Susan Stonesifer (Middle).</a:t>
            </a:r>
            <a:endParaRPr sz="950" i="1">
              <a:solidFill>
                <a:srgbClr val="FFFFFF"/>
              </a:solidFill>
            </a:endParaRPr>
          </a:p>
          <a:p>
            <a:pPr marL="0" lvl="0" indent="0">
              <a:spcBef>
                <a:spcPts val="0"/>
              </a:spcBef>
              <a:spcAft>
                <a:spcPts val="0"/>
              </a:spcAft>
              <a:buNone/>
            </a:pPr>
            <a:r>
              <a:rPr lang="en" sz="950" i="1">
                <a:solidFill>
                  <a:srgbClr val="FFFFFF"/>
                </a:solidFill>
              </a:rPr>
              <a:t>Presented by MRN Vice President Gemma Evans and MRN Awards Chair, Bob Stumpf.</a:t>
            </a:r>
            <a:endParaRPr>
              <a:solidFill>
                <a:srgbClr val="FFFFFF"/>
              </a:solidFill>
            </a:endParaRPr>
          </a:p>
        </p:txBody>
      </p:sp>
      <p:sp>
        <p:nvSpPr>
          <p:cNvPr id="153" name="Shape 153"/>
          <p:cNvSpPr/>
          <p:nvPr/>
        </p:nvSpPr>
        <p:spPr>
          <a:xfrm>
            <a:off x="2582500" y="1368050"/>
            <a:ext cx="3926340" cy="2938572"/>
          </a:xfrm>
          <a:prstGeom prst="cloud">
            <a:avLst/>
          </a:prstGeom>
          <a:solidFill>
            <a:schemeClr val="accent5"/>
          </a:solidFill>
          <a:ln>
            <a:noFill/>
          </a:ln>
        </p:spPr>
        <p:txBody>
          <a:bodyPr spcFirstLastPara="1" wrap="square" lIns="91425" tIns="91425" rIns="91425" bIns="91425" anchor="ctr" anchorCtr="0">
            <a:noAutofit/>
          </a:bodyPr>
          <a:lstStyle/>
          <a:p>
            <a:pPr marL="0" marR="330200" lvl="0" indent="0" rtl="0">
              <a:lnSpc>
                <a:spcPct val="103846"/>
              </a:lnSpc>
              <a:spcBef>
                <a:spcPts val="0"/>
              </a:spcBef>
              <a:spcAft>
                <a:spcPts val="0"/>
              </a:spcAft>
              <a:buNone/>
            </a:pPr>
            <a:r>
              <a:rPr lang="en" sz="700">
                <a:solidFill>
                  <a:srgbClr val="FFFFFF"/>
                </a:solidFill>
                <a:latin typeface="Times New Roman"/>
                <a:ea typeface="Times New Roman"/>
                <a:cs typeface="Times New Roman"/>
                <a:sym typeface="Times New Roman"/>
              </a:rPr>
              <a:t>    </a:t>
            </a:r>
            <a:endParaRPr sz="1200">
              <a:solidFill>
                <a:srgbClr val="FFFFFF"/>
              </a:solidFill>
              <a:latin typeface="Times New Roman"/>
              <a:ea typeface="Times New Roman"/>
              <a:cs typeface="Times New Roman"/>
              <a:sym typeface="Times New Roman"/>
            </a:endParaRPr>
          </a:p>
          <a:p>
            <a:pPr marL="0" marR="330200" lvl="0" indent="0" rtl="0">
              <a:lnSpc>
                <a:spcPct val="103846"/>
              </a:lnSpc>
              <a:spcBef>
                <a:spcPts val="0"/>
              </a:spcBef>
              <a:spcAft>
                <a:spcPts val="0"/>
              </a:spcAft>
              <a:buNone/>
            </a:pPr>
            <a:r>
              <a:rPr lang="en" sz="1200" u="sng">
                <a:solidFill>
                  <a:srgbClr val="FFFFFF"/>
                </a:solidFill>
                <a:latin typeface="Times New Roman"/>
                <a:ea typeface="Times New Roman"/>
                <a:cs typeface="Times New Roman"/>
                <a:sym typeface="Times New Roman"/>
              </a:rPr>
              <a:t>Experience:</a:t>
            </a:r>
            <a:endParaRPr sz="1200" u="sng">
              <a:solidFill>
                <a:srgbClr val="FFFFFF"/>
              </a:solidFill>
              <a:latin typeface="Times New Roman"/>
              <a:ea typeface="Times New Roman"/>
              <a:cs typeface="Times New Roman"/>
              <a:sym typeface="Times New Roman"/>
            </a:endParaRPr>
          </a:p>
          <a:p>
            <a:pPr marL="457200" marR="330200" lvl="0" indent="-304800" rtl="0">
              <a:lnSpc>
                <a:spcPct val="103846"/>
              </a:lnSpc>
              <a:spcBef>
                <a:spcPts val="0"/>
              </a:spcBef>
              <a:spcAft>
                <a:spcPts val="0"/>
              </a:spcAft>
              <a:buClr>
                <a:srgbClr val="FFFFFF"/>
              </a:buClr>
              <a:buSzPts val="1200"/>
              <a:buFont typeface="Times New Roman"/>
              <a:buChar char="➢"/>
            </a:pPr>
            <a:r>
              <a:rPr lang="en" sz="1200">
                <a:solidFill>
                  <a:srgbClr val="FFFFFF"/>
                </a:solidFill>
                <a:latin typeface="Times New Roman"/>
                <a:ea typeface="Times New Roman"/>
                <a:cs typeface="Times New Roman"/>
                <a:sym typeface="Times New Roman"/>
              </a:rPr>
              <a:t>Planning Specialist</a:t>
            </a:r>
            <a:endParaRPr sz="1200">
              <a:solidFill>
                <a:srgbClr val="FFFFFF"/>
              </a:solidFill>
              <a:latin typeface="Times New Roman"/>
              <a:ea typeface="Times New Roman"/>
              <a:cs typeface="Times New Roman"/>
              <a:sym typeface="Times New Roman"/>
            </a:endParaRPr>
          </a:p>
          <a:p>
            <a:pPr marL="457200" marR="330200" lvl="0" indent="-304800" rtl="0">
              <a:lnSpc>
                <a:spcPct val="103846"/>
              </a:lnSpc>
              <a:spcBef>
                <a:spcPts val="0"/>
              </a:spcBef>
              <a:spcAft>
                <a:spcPts val="0"/>
              </a:spcAft>
              <a:buClr>
                <a:srgbClr val="FFFFFF"/>
              </a:buClr>
              <a:buSzPts val="1200"/>
              <a:buFont typeface="Times New Roman"/>
              <a:buChar char="➢"/>
            </a:pPr>
            <a:r>
              <a:rPr lang="en" sz="1200">
                <a:solidFill>
                  <a:srgbClr val="FFFFFF"/>
                </a:solidFill>
                <a:latin typeface="Times New Roman"/>
                <a:ea typeface="Times New Roman"/>
                <a:cs typeface="Times New Roman"/>
                <a:sym typeface="Times New Roman"/>
              </a:rPr>
              <a:t>Recycling Coordinator</a:t>
            </a:r>
            <a:endParaRPr sz="1200">
              <a:solidFill>
                <a:srgbClr val="FFFFFF"/>
              </a:solidFill>
              <a:latin typeface="Times New Roman"/>
              <a:ea typeface="Times New Roman"/>
              <a:cs typeface="Times New Roman"/>
              <a:sym typeface="Times New Roman"/>
            </a:endParaRPr>
          </a:p>
          <a:p>
            <a:pPr marL="457200" marR="330200" lvl="0" indent="-304800" rtl="0">
              <a:lnSpc>
                <a:spcPct val="103846"/>
              </a:lnSpc>
              <a:spcBef>
                <a:spcPts val="0"/>
              </a:spcBef>
              <a:spcAft>
                <a:spcPts val="0"/>
              </a:spcAft>
              <a:buClr>
                <a:srgbClr val="FFFFFF"/>
              </a:buClr>
              <a:buSzPts val="1200"/>
              <a:buFont typeface="Times New Roman"/>
              <a:buChar char="➢"/>
            </a:pPr>
            <a:r>
              <a:rPr lang="en" sz="1200">
                <a:solidFill>
                  <a:srgbClr val="FFFFFF"/>
                </a:solidFill>
                <a:latin typeface="Times New Roman"/>
                <a:ea typeface="Times New Roman"/>
                <a:cs typeface="Times New Roman"/>
                <a:sym typeface="Times New Roman"/>
              </a:rPr>
              <a:t>Assistant Manager</a:t>
            </a:r>
            <a:endParaRPr sz="1200">
              <a:solidFill>
                <a:srgbClr val="FFFFFF"/>
              </a:solidFill>
              <a:latin typeface="Times New Roman"/>
              <a:ea typeface="Times New Roman"/>
              <a:cs typeface="Times New Roman"/>
              <a:sym typeface="Times New Roman"/>
            </a:endParaRPr>
          </a:p>
          <a:p>
            <a:pPr marL="457200" marR="330200" lvl="0" indent="-304800" rtl="0">
              <a:lnSpc>
                <a:spcPct val="103846"/>
              </a:lnSpc>
              <a:spcBef>
                <a:spcPts val="0"/>
              </a:spcBef>
              <a:spcAft>
                <a:spcPts val="0"/>
              </a:spcAft>
              <a:buClr>
                <a:srgbClr val="FFFFFF"/>
              </a:buClr>
              <a:buSzPts val="1200"/>
              <a:buFont typeface="Times New Roman"/>
              <a:buChar char="➢"/>
            </a:pPr>
            <a:r>
              <a:rPr lang="en" sz="1200">
                <a:solidFill>
                  <a:srgbClr val="FFFFFF"/>
                </a:solidFill>
                <a:latin typeface="Times New Roman"/>
                <a:ea typeface="Times New Roman"/>
                <a:cs typeface="Times New Roman"/>
                <a:sym typeface="Times New Roman"/>
              </a:rPr>
              <a:t>Schoolyard Habits Intern</a:t>
            </a:r>
            <a:endParaRPr sz="1200">
              <a:solidFill>
                <a:srgbClr val="FFFFFF"/>
              </a:solidFill>
              <a:latin typeface="Times New Roman"/>
              <a:ea typeface="Times New Roman"/>
              <a:cs typeface="Times New Roman"/>
              <a:sym typeface="Times New Roman"/>
            </a:endParaRPr>
          </a:p>
          <a:p>
            <a:pPr marL="457200" marR="330200" lvl="0" indent="-304800" rtl="0">
              <a:lnSpc>
                <a:spcPct val="103846"/>
              </a:lnSpc>
              <a:spcBef>
                <a:spcPts val="0"/>
              </a:spcBef>
              <a:spcAft>
                <a:spcPts val="0"/>
              </a:spcAft>
              <a:buClr>
                <a:srgbClr val="FFFFFF"/>
              </a:buClr>
              <a:buSzPts val="1200"/>
              <a:buFont typeface="Times New Roman"/>
              <a:buChar char="➢"/>
            </a:pPr>
            <a:r>
              <a:rPr lang="en" sz="1200">
                <a:solidFill>
                  <a:srgbClr val="FFFFFF"/>
                </a:solidFill>
                <a:latin typeface="Times New Roman"/>
                <a:ea typeface="Times New Roman"/>
                <a:cs typeface="Times New Roman"/>
                <a:sym typeface="Times New Roman"/>
              </a:rPr>
              <a:t>Assistant Director of Special Events</a:t>
            </a:r>
            <a:endParaRPr sz="1200">
              <a:latin typeface="Times New Roman"/>
              <a:ea typeface="Times New Roman"/>
              <a:cs typeface="Times New Roman"/>
              <a:sym typeface="Times New Roman"/>
            </a:endParaRPr>
          </a:p>
        </p:txBody>
      </p:sp>
      <p:sp>
        <p:nvSpPr>
          <p:cNvPr id="154" name="Shape 154"/>
          <p:cNvSpPr/>
          <p:nvPr/>
        </p:nvSpPr>
        <p:spPr>
          <a:xfrm>
            <a:off x="6867475" y="1453250"/>
            <a:ext cx="2140452" cy="1878552"/>
          </a:xfrm>
          <a:prstGeom prst="cloud">
            <a:avLst/>
          </a:prstGeom>
          <a:solidFill>
            <a:schemeClr val="accent1"/>
          </a:solidFill>
          <a:ln>
            <a:noFill/>
          </a:ln>
        </p:spPr>
        <p:txBody>
          <a:bodyPr spcFirstLastPara="1" wrap="square" lIns="91425" tIns="91425" rIns="91425" bIns="91425" anchor="ctr" anchorCtr="0">
            <a:noAutofit/>
          </a:bodyPr>
          <a:lstStyle/>
          <a:p>
            <a:pPr marL="0" lvl="0" indent="0" rtl="0">
              <a:lnSpc>
                <a:spcPct val="115000"/>
              </a:lnSpc>
              <a:spcBef>
                <a:spcPts val="0"/>
              </a:spcBef>
              <a:spcAft>
                <a:spcPts val="0"/>
              </a:spcAft>
              <a:buNone/>
            </a:pPr>
            <a:endParaRPr sz="1200">
              <a:solidFill>
                <a:srgbClr val="FFFFFF"/>
              </a:solidFill>
            </a:endParaRPr>
          </a:p>
          <a:p>
            <a:pPr marL="0" lvl="0" indent="0" rtl="0">
              <a:lnSpc>
                <a:spcPct val="115000"/>
              </a:lnSpc>
              <a:spcBef>
                <a:spcPts val="1600"/>
              </a:spcBef>
              <a:spcAft>
                <a:spcPts val="0"/>
              </a:spcAft>
              <a:buNone/>
            </a:pPr>
            <a:endParaRPr sz="1200">
              <a:solidFill>
                <a:srgbClr val="FFFFFF"/>
              </a:solidFill>
            </a:endParaRPr>
          </a:p>
          <a:p>
            <a:pPr marL="0" lvl="0" indent="0" rtl="0">
              <a:lnSpc>
                <a:spcPct val="115000"/>
              </a:lnSpc>
              <a:spcBef>
                <a:spcPts val="1600"/>
              </a:spcBef>
              <a:spcAft>
                <a:spcPts val="0"/>
              </a:spcAft>
              <a:buNone/>
            </a:pPr>
            <a:r>
              <a:rPr lang="en" sz="1200" u="sng">
                <a:solidFill>
                  <a:srgbClr val="FFFFFF"/>
                </a:solidFill>
                <a:latin typeface="Times New Roman"/>
                <a:ea typeface="Times New Roman"/>
                <a:cs typeface="Times New Roman"/>
                <a:sym typeface="Times New Roman"/>
              </a:rPr>
              <a:t>Education:    </a:t>
            </a:r>
            <a:r>
              <a:rPr lang="en" sz="1200">
                <a:solidFill>
                  <a:srgbClr val="FFFFFF"/>
                </a:solidFill>
                <a:latin typeface="Times New Roman"/>
                <a:ea typeface="Times New Roman"/>
                <a:cs typeface="Times New Roman"/>
                <a:sym typeface="Times New Roman"/>
              </a:rPr>
              <a:t>Warren Wilson College</a:t>
            </a:r>
            <a:endParaRPr sz="1200">
              <a:solidFill>
                <a:srgbClr val="FFFFFF"/>
              </a:solidFill>
              <a:latin typeface="Times New Roman"/>
              <a:ea typeface="Times New Roman"/>
              <a:cs typeface="Times New Roman"/>
              <a:sym typeface="Times New Roman"/>
            </a:endParaRPr>
          </a:p>
          <a:p>
            <a:pPr marL="0" marR="330200" lvl="0" indent="0" rtl="0">
              <a:lnSpc>
                <a:spcPct val="103846"/>
              </a:lnSpc>
              <a:spcBef>
                <a:spcPts val="1600"/>
              </a:spcBef>
              <a:spcAft>
                <a:spcPts val="0"/>
              </a:spcAft>
              <a:buNone/>
            </a:pPr>
            <a:endParaRPr sz="700">
              <a:solidFill>
                <a:srgbClr val="FFFFFF"/>
              </a:solidFill>
            </a:endParaRPr>
          </a:p>
          <a:p>
            <a:pPr marL="0" marR="330200" lvl="0" indent="0" rtl="0">
              <a:lnSpc>
                <a:spcPct val="103846"/>
              </a:lnSpc>
              <a:spcBef>
                <a:spcPts val="0"/>
              </a:spcBef>
              <a:spcAft>
                <a:spcPts val="0"/>
              </a:spcAft>
              <a:buNone/>
            </a:pPr>
            <a:endParaRPr sz="700"/>
          </a:p>
          <a:p>
            <a:pPr marL="0" lvl="0" indent="0" rtl="0">
              <a:lnSpc>
                <a:spcPct val="115000"/>
              </a:lnSpc>
              <a:spcBef>
                <a:spcPts val="0"/>
              </a:spcBef>
              <a:spcAft>
                <a:spcPts val="0"/>
              </a:spcAft>
              <a:buNone/>
            </a:pPr>
            <a:endParaRPr sz="1200">
              <a:solidFill>
                <a:srgbClr val="FFFFFF"/>
              </a:solidFill>
            </a:endParaRPr>
          </a:p>
          <a:p>
            <a:pPr marL="0" marR="330200" lvl="0" indent="0" rtl="0">
              <a:lnSpc>
                <a:spcPct val="103846"/>
              </a:lnSpc>
              <a:spcBef>
                <a:spcPts val="1600"/>
              </a:spcBef>
              <a:spcAft>
                <a:spcPts val="0"/>
              </a:spcAft>
              <a:buNone/>
            </a:pPr>
            <a:endParaRPr sz="700"/>
          </a:p>
        </p:txBody>
      </p:sp>
      <p:sp>
        <p:nvSpPr>
          <p:cNvPr id="155" name="Shape 155"/>
          <p:cNvSpPr/>
          <p:nvPr/>
        </p:nvSpPr>
        <p:spPr>
          <a:xfrm>
            <a:off x="393700" y="3308725"/>
            <a:ext cx="2241324" cy="1717308"/>
          </a:xfrm>
          <a:prstGeom prst="cloud">
            <a:avLst/>
          </a:prstGeom>
          <a:solidFill>
            <a:schemeClr val="accent1"/>
          </a:solidFill>
          <a:ln>
            <a:noFill/>
          </a:ln>
        </p:spPr>
        <p:txBody>
          <a:bodyPr spcFirstLastPara="1" wrap="square" lIns="91425" tIns="91425" rIns="91425" bIns="91425" anchor="ctr" anchorCtr="0">
            <a:noAutofit/>
          </a:bodyPr>
          <a:lstStyle/>
          <a:p>
            <a:pPr marL="0" lvl="0" indent="0" rtl="0">
              <a:lnSpc>
                <a:spcPct val="115000"/>
              </a:lnSpc>
              <a:spcBef>
                <a:spcPts val="0"/>
              </a:spcBef>
              <a:spcAft>
                <a:spcPts val="0"/>
              </a:spcAft>
              <a:buNone/>
            </a:pPr>
            <a:endParaRPr sz="1200">
              <a:solidFill>
                <a:srgbClr val="FFFFFF"/>
              </a:solidFill>
            </a:endParaRPr>
          </a:p>
          <a:p>
            <a:pPr marL="0" lvl="0" indent="0" rtl="0">
              <a:lnSpc>
                <a:spcPct val="115000"/>
              </a:lnSpc>
              <a:spcBef>
                <a:spcPts val="1600"/>
              </a:spcBef>
              <a:spcAft>
                <a:spcPts val="0"/>
              </a:spcAft>
              <a:buNone/>
            </a:pPr>
            <a:endParaRPr sz="1200">
              <a:solidFill>
                <a:srgbClr val="FFFFFF"/>
              </a:solidFill>
            </a:endParaRPr>
          </a:p>
          <a:p>
            <a:pPr marL="0" lvl="0" indent="0" rtl="0">
              <a:lnSpc>
                <a:spcPct val="115000"/>
              </a:lnSpc>
              <a:spcBef>
                <a:spcPts val="1600"/>
              </a:spcBef>
              <a:spcAft>
                <a:spcPts val="0"/>
              </a:spcAft>
              <a:buNone/>
            </a:pPr>
            <a:r>
              <a:rPr lang="en" sz="1200" u="sng">
                <a:solidFill>
                  <a:srgbClr val="FFFFFF"/>
                </a:solidFill>
                <a:latin typeface="Times New Roman"/>
                <a:ea typeface="Times New Roman"/>
                <a:cs typeface="Times New Roman"/>
                <a:sym typeface="Times New Roman"/>
              </a:rPr>
              <a:t>Honors/Awards:</a:t>
            </a:r>
            <a:r>
              <a:rPr lang="en" sz="1200">
                <a:solidFill>
                  <a:srgbClr val="FFFFFF"/>
                </a:solidFill>
                <a:latin typeface="Times New Roman"/>
                <a:ea typeface="Times New Roman"/>
                <a:cs typeface="Times New Roman"/>
                <a:sym typeface="Times New Roman"/>
              </a:rPr>
              <a:t> Employee of The Year for October 2010</a:t>
            </a:r>
            <a:endParaRPr sz="1200">
              <a:solidFill>
                <a:srgbClr val="FFFFFF"/>
              </a:solidFill>
              <a:latin typeface="Times New Roman"/>
              <a:ea typeface="Times New Roman"/>
              <a:cs typeface="Times New Roman"/>
              <a:sym typeface="Times New Roman"/>
            </a:endParaRPr>
          </a:p>
          <a:p>
            <a:pPr marL="0" marR="330200" lvl="0" indent="0" rtl="0">
              <a:lnSpc>
                <a:spcPct val="103846"/>
              </a:lnSpc>
              <a:spcBef>
                <a:spcPts val="1600"/>
              </a:spcBef>
              <a:spcAft>
                <a:spcPts val="0"/>
              </a:spcAft>
              <a:buNone/>
            </a:pPr>
            <a:endParaRPr sz="700">
              <a:solidFill>
                <a:srgbClr val="FFFFFF"/>
              </a:solidFill>
            </a:endParaRPr>
          </a:p>
          <a:p>
            <a:pPr marL="0" marR="330200" lvl="0" indent="0" rtl="0">
              <a:lnSpc>
                <a:spcPct val="103846"/>
              </a:lnSpc>
              <a:spcBef>
                <a:spcPts val="0"/>
              </a:spcBef>
              <a:spcAft>
                <a:spcPts val="0"/>
              </a:spcAft>
              <a:buNone/>
            </a:pPr>
            <a:endParaRPr sz="700"/>
          </a:p>
          <a:p>
            <a:pPr marL="0" lvl="0" indent="0" rtl="0">
              <a:lnSpc>
                <a:spcPct val="115000"/>
              </a:lnSpc>
              <a:spcBef>
                <a:spcPts val="0"/>
              </a:spcBef>
              <a:spcAft>
                <a:spcPts val="0"/>
              </a:spcAft>
              <a:buNone/>
            </a:pPr>
            <a:endParaRPr sz="1200">
              <a:solidFill>
                <a:srgbClr val="FFFFFF"/>
              </a:solidFill>
            </a:endParaRPr>
          </a:p>
          <a:p>
            <a:pPr marL="0" marR="330200" lvl="0" indent="0" rtl="0">
              <a:lnSpc>
                <a:spcPct val="103846"/>
              </a:lnSpc>
              <a:spcBef>
                <a:spcPts val="1600"/>
              </a:spcBef>
              <a:spcAft>
                <a:spcPts val="0"/>
              </a:spcAft>
              <a:buNone/>
            </a:pPr>
            <a:endParaRPr sz="7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49"/>
                                        </p:tgtEl>
                                        <p:attrNameLst>
                                          <p:attrName>style.visibility</p:attrName>
                                        </p:attrNameLst>
                                      </p:cBhvr>
                                      <p:to>
                                        <p:strVal val="visible"/>
                                      </p:to>
                                    </p:set>
                                    <p:anim calcmode="lin" valueType="num">
                                      <p:cBhvr additive="base">
                                        <p:cTn id="7" dur="1000"/>
                                        <p:tgtEl>
                                          <p:spTgt spid="149"/>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nodeType="clickEffect">
                                  <p:stCondLst>
                                    <p:cond delay="0"/>
                                  </p:stCondLst>
                                  <p:childTnLst>
                                    <p:set>
                                      <p:cBhvr>
                                        <p:cTn id="11" dur="1" fill="hold">
                                          <p:stCondLst>
                                            <p:cond delay="0"/>
                                          </p:stCondLst>
                                        </p:cTn>
                                        <p:tgtEl>
                                          <p:spTgt spid="150"/>
                                        </p:tgtEl>
                                        <p:attrNameLst>
                                          <p:attrName>style.visibility</p:attrName>
                                        </p:attrNameLst>
                                      </p:cBhvr>
                                      <p:to>
                                        <p:strVal val="visible"/>
                                      </p:to>
                                    </p:set>
                                    <p:anim calcmode="lin" valueType="num">
                                      <p:cBhvr additive="base">
                                        <p:cTn id="12" dur="1000"/>
                                        <p:tgtEl>
                                          <p:spTgt spid="150"/>
                                        </p:tgtEl>
                                        <p:attrNameLst>
                                          <p:attrName>ppt_x</p:attrName>
                                        </p:attrNameLst>
                                      </p:cBhvr>
                                      <p:tavLst>
                                        <p:tav tm="0">
                                          <p:val>
                                            <p:strVal val="#ppt_x+1"/>
                                          </p:val>
                                        </p:tav>
                                        <p:tav tm="100000">
                                          <p:val>
                                            <p:strVal val="#ppt_x"/>
                                          </p:val>
                                        </p:tav>
                                      </p:tavLst>
                                    </p:anim>
                                  </p:childTnLst>
                                </p:cTn>
                              </p:par>
                              <p:par>
                                <p:cTn id="13" presetID="10" presetClass="entr" presetSubtype="0" fill="hold" nodeType="withEffect">
                                  <p:stCondLst>
                                    <p:cond delay="0"/>
                                  </p:stCondLst>
                                  <p:childTnLst>
                                    <p:set>
                                      <p:cBhvr>
                                        <p:cTn id="14" dur="1" fill="hold">
                                          <p:stCondLst>
                                            <p:cond delay="0"/>
                                          </p:stCondLst>
                                        </p:cTn>
                                        <p:tgtEl>
                                          <p:spTgt spid="152"/>
                                        </p:tgtEl>
                                        <p:attrNameLst>
                                          <p:attrName>style.visibility</p:attrName>
                                        </p:attrNameLst>
                                      </p:cBhvr>
                                      <p:to>
                                        <p:strVal val="visible"/>
                                      </p:to>
                                    </p:set>
                                    <p:animEffect transition="in" filter="fade">
                                      <p:cBhvr>
                                        <p:cTn id="15" dur="1000"/>
                                        <p:tgtEl>
                                          <p:spTgt spid="152"/>
                                        </p:tgtEl>
                                      </p:cBhvr>
                                    </p:animEffect>
                                  </p:childTnLst>
                                </p:cTn>
                              </p:par>
                            </p:childTnLst>
                          </p:cTn>
                        </p:par>
                      </p:childTnLst>
                    </p:cTn>
                  </p:par>
                  <p:par>
                    <p:cTn id="16" fill="hold">
                      <p:stCondLst>
                        <p:cond delay="indefinite"/>
                      </p:stCondLst>
                      <p:childTnLst>
                        <p:par>
                          <p:cTn id="17" fill="hold">
                            <p:stCondLst>
                              <p:cond delay="0"/>
                            </p:stCondLst>
                            <p:childTnLst>
                              <p:par>
                                <p:cTn id="18" presetID="2" presetClass="entr" presetSubtype="8" fill="hold" nodeType="clickEffect">
                                  <p:stCondLst>
                                    <p:cond delay="0"/>
                                  </p:stCondLst>
                                  <p:childTnLst>
                                    <p:set>
                                      <p:cBhvr>
                                        <p:cTn id="19" dur="1" fill="hold">
                                          <p:stCondLst>
                                            <p:cond delay="0"/>
                                          </p:stCondLst>
                                        </p:cTn>
                                        <p:tgtEl>
                                          <p:spTgt spid="153"/>
                                        </p:tgtEl>
                                        <p:attrNameLst>
                                          <p:attrName>style.visibility</p:attrName>
                                        </p:attrNameLst>
                                      </p:cBhvr>
                                      <p:to>
                                        <p:strVal val="visible"/>
                                      </p:to>
                                    </p:set>
                                    <p:anim calcmode="lin" valueType="num">
                                      <p:cBhvr additive="base">
                                        <p:cTn id="20" dur="1000"/>
                                        <p:tgtEl>
                                          <p:spTgt spid="153"/>
                                        </p:tgtEl>
                                        <p:attrNameLst>
                                          <p:attrName>ppt_x</p:attrName>
                                        </p:attrNameLst>
                                      </p:cBhvr>
                                      <p:tavLst>
                                        <p:tav tm="0">
                                          <p:val>
                                            <p:strVal val="#ppt_x-1"/>
                                          </p:val>
                                        </p:tav>
                                        <p:tav tm="100000">
                                          <p:val>
                                            <p:strVal val="#ppt_x"/>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2" fill="hold" nodeType="clickEffect">
                                  <p:stCondLst>
                                    <p:cond delay="0"/>
                                  </p:stCondLst>
                                  <p:childTnLst>
                                    <p:set>
                                      <p:cBhvr>
                                        <p:cTn id="24" dur="1" fill="hold">
                                          <p:stCondLst>
                                            <p:cond delay="0"/>
                                          </p:stCondLst>
                                        </p:cTn>
                                        <p:tgtEl>
                                          <p:spTgt spid="154"/>
                                        </p:tgtEl>
                                        <p:attrNameLst>
                                          <p:attrName>style.visibility</p:attrName>
                                        </p:attrNameLst>
                                      </p:cBhvr>
                                      <p:to>
                                        <p:strVal val="visible"/>
                                      </p:to>
                                    </p:set>
                                    <p:anim calcmode="lin" valueType="num">
                                      <p:cBhvr additive="base">
                                        <p:cTn id="25" dur="1000"/>
                                        <p:tgtEl>
                                          <p:spTgt spid="154"/>
                                        </p:tgtEl>
                                        <p:attrNameLst>
                                          <p:attrName>ppt_x</p:attrName>
                                        </p:attrNameLst>
                                      </p:cBhvr>
                                      <p:tavLst>
                                        <p:tav tm="0">
                                          <p:val>
                                            <p:strVal val="#ppt_x+1"/>
                                          </p:val>
                                        </p:tav>
                                        <p:tav tm="100000">
                                          <p:val>
                                            <p:strVal val="#ppt_x"/>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8" fill="hold" nodeType="clickEffect">
                                  <p:stCondLst>
                                    <p:cond delay="0"/>
                                  </p:stCondLst>
                                  <p:childTnLst>
                                    <p:set>
                                      <p:cBhvr>
                                        <p:cTn id="29" dur="1" fill="hold">
                                          <p:stCondLst>
                                            <p:cond delay="0"/>
                                          </p:stCondLst>
                                        </p:cTn>
                                        <p:tgtEl>
                                          <p:spTgt spid="155"/>
                                        </p:tgtEl>
                                        <p:attrNameLst>
                                          <p:attrName>style.visibility</p:attrName>
                                        </p:attrNameLst>
                                      </p:cBhvr>
                                      <p:to>
                                        <p:strVal val="visible"/>
                                      </p:to>
                                    </p:set>
                                    <p:anim calcmode="lin" valueType="num">
                                      <p:cBhvr additive="base">
                                        <p:cTn id="30" dur="1000"/>
                                        <p:tgtEl>
                                          <p:spTgt spid="155"/>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Shape 16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pPr>
            <a:r>
              <a:rPr lang="en" sz="3000">
                <a:latin typeface="Times New Roman"/>
                <a:ea typeface="Times New Roman"/>
                <a:cs typeface="Times New Roman"/>
                <a:sym typeface="Times New Roman"/>
              </a:rPr>
              <a:t>Client Requirements</a:t>
            </a:r>
            <a:endParaRPr sz="3000">
              <a:latin typeface="Times New Roman"/>
              <a:ea typeface="Times New Roman"/>
              <a:cs typeface="Times New Roman"/>
              <a:sym typeface="Times New Roman"/>
            </a:endParaRPr>
          </a:p>
        </p:txBody>
      </p:sp>
      <p:sp>
        <p:nvSpPr>
          <p:cNvPr id="161" name="Shape 161"/>
          <p:cNvSpPr txBox="1">
            <a:spLocks noGrp="1"/>
          </p:cNvSpPr>
          <p:nvPr>
            <p:ph type="body" idx="1"/>
          </p:nvPr>
        </p:nvSpPr>
        <p:spPr>
          <a:xfrm>
            <a:off x="1297500" y="1262750"/>
            <a:ext cx="7038900" cy="37062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1200" u="sng">
                <a:solidFill>
                  <a:srgbClr val="F3F3F3"/>
                </a:solidFill>
                <a:latin typeface="Times New Roman"/>
                <a:ea typeface="Times New Roman"/>
                <a:cs typeface="Times New Roman"/>
                <a:sym typeface="Times New Roman"/>
              </a:rPr>
              <a:t>Client needs:</a:t>
            </a:r>
            <a:endParaRPr sz="1200" u="sng">
              <a:solidFill>
                <a:srgbClr val="F3F3F3"/>
              </a:solidFill>
              <a:latin typeface="Times New Roman"/>
              <a:ea typeface="Times New Roman"/>
              <a:cs typeface="Times New Roman"/>
              <a:sym typeface="Times New Roman"/>
            </a:endParaRPr>
          </a:p>
          <a:p>
            <a:pPr marL="457200" lvl="0" indent="-304800" rtl="0">
              <a:spcBef>
                <a:spcPts val="0"/>
              </a:spcBef>
              <a:spcAft>
                <a:spcPts val="0"/>
              </a:spcAft>
              <a:buClr>
                <a:srgbClr val="F3F3F3"/>
              </a:buClr>
              <a:buSzPts val="1200"/>
              <a:buFont typeface="Times New Roman"/>
              <a:buChar char="➢"/>
            </a:pPr>
            <a:r>
              <a:rPr lang="en" sz="1200">
                <a:solidFill>
                  <a:srgbClr val="F3F3F3"/>
                </a:solidFill>
                <a:latin typeface="Times New Roman"/>
                <a:ea typeface="Times New Roman"/>
                <a:cs typeface="Times New Roman"/>
                <a:sym typeface="Times New Roman"/>
              </a:rPr>
              <a:t>Need a tool to  identify recyclable items and restrict recyclable items to be intermixed with  the trash </a:t>
            </a:r>
            <a:endParaRPr sz="1200">
              <a:solidFill>
                <a:srgbClr val="F3F3F3"/>
              </a:solidFill>
              <a:latin typeface="Times New Roman"/>
              <a:ea typeface="Times New Roman"/>
              <a:cs typeface="Times New Roman"/>
              <a:sym typeface="Times New Roman"/>
            </a:endParaRPr>
          </a:p>
          <a:p>
            <a:pPr marL="0" lvl="0" indent="0" rtl="0">
              <a:spcBef>
                <a:spcPts val="0"/>
              </a:spcBef>
              <a:spcAft>
                <a:spcPts val="0"/>
              </a:spcAft>
              <a:buNone/>
            </a:pPr>
            <a:endParaRPr sz="1200">
              <a:solidFill>
                <a:srgbClr val="F3F3F3"/>
              </a:solidFill>
              <a:latin typeface="Times New Roman"/>
              <a:ea typeface="Times New Roman"/>
              <a:cs typeface="Times New Roman"/>
              <a:sym typeface="Times New Roman"/>
            </a:endParaRPr>
          </a:p>
          <a:p>
            <a:pPr marL="457200" lvl="0" indent="-304800" rtl="0">
              <a:spcBef>
                <a:spcPts val="0"/>
              </a:spcBef>
              <a:spcAft>
                <a:spcPts val="0"/>
              </a:spcAft>
              <a:buClr>
                <a:srgbClr val="F3F3F3"/>
              </a:buClr>
              <a:buSzPts val="1200"/>
              <a:buFont typeface="Times New Roman"/>
              <a:buChar char="➢"/>
            </a:pPr>
            <a:r>
              <a:rPr lang="en" sz="1200">
                <a:solidFill>
                  <a:srgbClr val="F3F3F3"/>
                </a:solidFill>
                <a:latin typeface="Times New Roman"/>
                <a:ea typeface="Times New Roman"/>
                <a:cs typeface="Times New Roman"/>
                <a:sym typeface="Times New Roman"/>
              </a:rPr>
              <a:t> Efficient Proximity sensing of recyclable items</a:t>
            </a:r>
            <a:endParaRPr sz="1200">
              <a:solidFill>
                <a:srgbClr val="F3F3F3"/>
              </a:solidFill>
              <a:latin typeface="Times New Roman"/>
              <a:ea typeface="Times New Roman"/>
              <a:cs typeface="Times New Roman"/>
              <a:sym typeface="Times New Roman"/>
            </a:endParaRPr>
          </a:p>
          <a:p>
            <a:pPr marL="0" lvl="0" indent="0" rtl="0">
              <a:spcBef>
                <a:spcPts val="0"/>
              </a:spcBef>
              <a:spcAft>
                <a:spcPts val="0"/>
              </a:spcAft>
              <a:buNone/>
            </a:pPr>
            <a:endParaRPr sz="1200">
              <a:solidFill>
                <a:srgbClr val="F3F3F3"/>
              </a:solidFill>
              <a:latin typeface="Times New Roman"/>
              <a:ea typeface="Times New Roman"/>
              <a:cs typeface="Times New Roman"/>
              <a:sym typeface="Times New Roman"/>
            </a:endParaRPr>
          </a:p>
          <a:p>
            <a:pPr marL="457200" lvl="0" indent="-304800" rtl="0">
              <a:spcBef>
                <a:spcPts val="0"/>
              </a:spcBef>
              <a:spcAft>
                <a:spcPts val="0"/>
              </a:spcAft>
              <a:buClr>
                <a:srgbClr val="F3F3F3"/>
              </a:buClr>
              <a:buSzPts val="1200"/>
              <a:buFont typeface="Times New Roman"/>
              <a:buChar char="➢"/>
            </a:pPr>
            <a:r>
              <a:rPr lang="en" sz="1200">
                <a:solidFill>
                  <a:srgbClr val="F3F3F3"/>
                </a:solidFill>
                <a:latin typeface="Times New Roman"/>
                <a:ea typeface="Times New Roman"/>
                <a:cs typeface="Times New Roman"/>
                <a:sym typeface="Times New Roman"/>
              </a:rPr>
              <a:t>Needs to be weatherproof and avoid damage from trash inside the container</a:t>
            </a:r>
            <a:endParaRPr sz="1200">
              <a:solidFill>
                <a:srgbClr val="F3F3F3"/>
              </a:solidFill>
              <a:latin typeface="Times New Roman"/>
              <a:ea typeface="Times New Roman"/>
              <a:cs typeface="Times New Roman"/>
              <a:sym typeface="Times New Roman"/>
            </a:endParaRPr>
          </a:p>
          <a:p>
            <a:pPr marL="0" lvl="0" indent="0" rtl="0">
              <a:spcBef>
                <a:spcPts val="0"/>
              </a:spcBef>
              <a:spcAft>
                <a:spcPts val="0"/>
              </a:spcAft>
              <a:buNone/>
            </a:pPr>
            <a:endParaRPr sz="1200">
              <a:solidFill>
                <a:srgbClr val="F3F3F3"/>
              </a:solidFill>
              <a:latin typeface="Times New Roman"/>
              <a:ea typeface="Times New Roman"/>
              <a:cs typeface="Times New Roman"/>
              <a:sym typeface="Times New Roman"/>
            </a:endParaRPr>
          </a:p>
          <a:p>
            <a:pPr marL="457200" lvl="0" indent="-304800" rtl="0">
              <a:spcBef>
                <a:spcPts val="0"/>
              </a:spcBef>
              <a:spcAft>
                <a:spcPts val="0"/>
              </a:spcAft>
              <a:buClr>
                <a:srgbClr val="F3F3F3"/>
              </a:buClr>
              <a:buSzPts val="1200"/>
              <a:buFont typeface="Times New Roman"/>
              <a:buChar char="➢"/>
            </a:pPr>
            <a:r>
              <a:rPr lang="en" sz="1200">
                <a:solidFill>
                  <a:srgbClr val="F3F3F3"/>
                </a:solidFill>
                <a:latin typeface="Times New Roman"/>
                <a:ea typeface="Times New Roman"/>
                <a:cs typeface="Times New Roman"/>
                <a:sym typeface="Times New Roman"/>
              </a:rPr>
              <a:t>Needs to have display panel for friendly usability and buzzer prompting</a:t>
            </a:r>
            <a:endParaRPr sz="1200">
              <a:solidFill>
                <a:srgbClr val="F3F3F3"/>
              </a:solidFill>
              <a:latin typeface="Times New Roman"/>
              <a:ea typeface="Times New Roman"/>
              <a:cs typeface="Times New Roman"/>
              <a:sym typeface="Times New Roman"/>
            </a:endParaRPr>
          </a:p>
          <a:p>
            <a:pPr marL="0" lvl="0" indent="0" rtl="0">
              <a:spcBef>
                <a:spcPts val="0"/>
              </a:spcBef>
              <a:spcAft>
                <a:spcPts val="0"/>
              </a:spcAft>
              <a:buNone/>
            </a:pPr>
            <a:endParaRPr sz="1200">
              <a:solidFill>
                <a:srgbClr val="F3F3F3"/>
              </a:solidFill>
              <a:latin typeface="Times New Roman"/>
              <a:ea typeface="Times New Roman"/>
              <a:cs typeface="Times New Roman"/>
              <a:sym typeface="Times New Roman"/>
            </a:endParaRPr>
          </a:p>
          <a:p>
            <a:pPr marL="457200" lvl="0" indent="-304800" rtl="0">
              <a:lnSpc>
                <a:spcPct val="200000"/>
              </a:lnSpc>
              <a:spcBef>
                <a:spcPts val="0"/>
              </a:spcBef>
              <a:spcAft>
                <a:spcPts val="0"/>
              </a:spcAft>
              <a:buClr>
                <a:srgbClr val="F3F3F3"/>
              </a:buClr>
              <a:buSzPts val="1200"/>
              <a:buFont typeface="Times New Roman"/>
              <a:buChar char="➢"/>
            </a:pPr>
            <a:r>
              <a:rPr lang="en" sz="1200">
                <a:solidFill>
                  <a:srgbClr val="F3F3F3"/>
                </a:solidFill>
                <a:latin typeface="Times New Roman"/>
                <a:ea typeface="Times New Roman"/>
                <a:cs typeface="Times New Roman"/>
                <a:sym typeface="Times New Roman"/>
              </a:rPr>
              <a:t>Scope is limited for home usage - Needs further improvements for commercial usage</a:t>
            </a:r>
            <a:endParaRPr sz="1200">
              <a:solidFill>
                <a:srgbClr val="F3F3F3"/>
              </a:solidFill>
              <a:latin typeface="Times New Roman"/>
              <a:ea typeface="Times New Roman"/>
              <a:cs typeface="Times New Roman"/>
              <a:sym typeface="Times New Roman"/>
            </a:endParaRPr>
          </a:p>
          <a:p>
            <a:pPr marL="0" lvl="0" indent="0" rtl="0">
              <a:lnSpc>
                <a:spcPct val="200000"/>
              </a:lnSpc>
              <a:spcBef>
                <a:spcPts val="0"/>
              </a:spcBef>
              <a:spcAft>
                <a:spcPts val="0"/>
              </a:spcAft>
              <a:buNone/>
            </a:pPr>
            <a:r>
              <a:rPr lang="en" sz="1200" u="sng">
                <a:solidFill>
                  <a:srgbClr val="F3F3F3"/>
                </a:solidFill>
                <a:latin typeface="Times New Roman"/>
                <a:ea typeface="Times New Roman"/>
                <a:cs typeface="Times New Roman"/>
                <a:sym typeface="Times New Roman"/>
              </a:rPr>
              <a:t>Constraints:</a:t>
            </a:r>
            <a:endParaRPr sz="1200" u="sng">
              <a:solidFill>
                <a:srgbClr val="F3F3F3"/>
              </a:solidFill>
              <a:latin typeface="Times New Roman"/>
              <a:ea typeface="Times New Roman"/>
              <a:cs typeface="Times New Roman"/>
              <a:sym typeface="Times New Roman"/>
            </a:endParaRPr>
          </a:p>
          <a:p>
            <a:pPr marL="457200" lvl="0" indent="-304800" rtl="0">
              <a:lnSpc>
                <a:spcPct val="200000"/>
              </a:lnSpc>
              <a:spcBef>
                <a:spcPts val="0"/>
              </a:spcBef>
              <a:spcAft>
                <a:spcPts val="0"/>
              </a:spcAft>
              <a:buSzPts val="1200"/>
              <a:buFont typeface="Times New Roman"/>
              <a:buChar char="➢"/>
            </a:pPr>
            <a:r>
              <a:rPr lang="en" sz="1200">
                <a:latin typeface="Times New Roman"/>
                <a:ea typeface="Times New Roman"/>
                <a:cs typeface="Times New Roman"/>
                <a:sym typeface="Times New Roman"/>
              </a:rPr>
              <a:t>The object the should not be more than 8mm away from the proximity sensor on the device.</a:t>
            </a:r>
            <a:endParaRPr sz="1200">
              <a:latin typeface="Times New Roman"/>
              <a:ea typeface="Times New Roman"/>
              <a:cs typeface="Times New Roman"/>
              <a:sym typeface="Times New Roman"/>
            </a:endParaRPr>
          </a:p>
          <a:p>
            <a:pPr marL="457200" lvl="0" indent="-304800" rtl="0">
              <a:lnSpc>
                <a:spcPct val="200000"/>
              </a:lnSpc>
              <a:spcBef>
                <a:spcPts val="0"/>
              </a:spcBef>
              <a:spcAft>
                <a:spcPts val="0"/>
              </a:spcAft>
              <a:buSzPts val="1200"/>
              <a:buFont typeface="Times New Roman"/>
              <a:buChar char="➢"/>
            </a:pPr>
            <a:r>
              <a:rPr lang="en" sz="1200">
                <a:latin typeface="Times New Roman"/>
                <a:ea typeface="Times New Roman"/>
                <a:cs typeface="Times New Roman"/>
                <a:sym typeface="Times New Roman"/>
              </a:rPr>
              <a:t>The trash should not be filled over the device, which is attached inside the trash bin.</a:t>
            </a:r>
            <a:endParaRPr sz="1200">
              <a:latin typeface="Times New Roman"/>
              <a:ea typeface="Times New Roman"/>
              <a:cs typeface="Times New Roman"/>
              <a:sym typeface="Times New Roman"/>
            </a:endParaRPr>
          </a:p>
          <a:p>
            <a:pPr marL="457200" lvl="0" indent="-304800" rtl="0">
              <a:lnSpc>
                <a:spcPct val="200000"/>
              </a:lnSpc>
              <a:spcBef>
                <a:spcPts val="0"/>
              </a:spcBef>
              <a:spcAft>
                <a:spcPts val="0"/>
              </a:spcAft>
              <a:buSzPts val="1200"/>
              <a:buFont typeface="Times New Roman"/>
              <a:buChar char="➢"/>
            </a:pPr>
            <a:r>
              <a:rPr lang="en" sz="1200">
                <a:latin typeface="Times New Roman"/>
                <a:ea typeface="Times New Roman"/>
                <a:cs typeface="Times New Roman"/>
                <a:sym typeface="Times New Roman"/>
              </a:rPr>
              <a:t>The user has to check the power supply (batteries) on a regular basis.                                                                                             </a:t>
            </a:r>
            <a:endParaRPr sz="1200">
              <a:solidFill>
                <a:srgbClr val="F3F3F3"/>
              </a:solidFill>
              <a:latin typeface="Times New Roman"/>
              <a:ea typeface="Times New Roman"/>
              <a:cs typeface="Times New Roman"/>
              <a:sym typeface="Times New Roman"/>
            </a:endParaRPr>
          </a:p>
        </p:txBody>
      </p:sp>
      <p:pic>
        <p:nvPicPr>
          <p:cNvPr id="162" name="Shape 162"/>
          <p:cNvPicPr preferRelativeResize="0"/>
          <p:nvPr/>
        </p:nvPicPr>
        <p:blipFill>
          <a:blip r:embed="rId3">
            <a:alphaModFix/>
          </a:blip>
          <a:stretch>
            <a:fillRect/>
          </a:stretch>
        </p:blipFill>
        <p:spPr>
          <a:xfrm>
            <a:off x="6809425" y="0"/>
            <a:ext cx="2334576" cy="799425"/>
          </a:xfrm>
          <a:prstGeom prst="rect">
            <a:avLst/>
          </a:prstGeom>
          <a:noFill/>
          <a:ln>
            <a:noFill/>
          </a:ln>
        </p:spPr>
      </p:pic>
      <p:pic>
        <p:nvPicPr>
          <p:cNvPr id="163" name="Shape 163"/>
          <p:cNvPicPr preferRelativeResize="0"/>
          <p:nvPr/>
        </p:nvPicPr>
        <p:blipFill>
          <a:blip r:embed="rId4">
            <a:alphaModFix/>
          </a:blip>
          <a:stretch>
            <a:fillRect/>
          </a:stretch>
        </p:blipFill>
        <p:spPr>
          <a:xfrm>
            <a:off x="7689625" y="2689600"/>
            <a:ext cx="1432431" cy="2411433"/>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60"/>
                                        </p:tgtEl>
                                        <p:attrNameLst>
                                          <p:attrName>style.visibility</p:attrName>
                                        </p:attrNameLst>
                                      </p:cBhvr>
                                      <p:to>
                                        <p:strVal val="visible"/>
                                      </p:to>
                                    </p:set>
                                    <p:anim calcmode="lin" valueType="num">
                                      <p:cBhvr additive="base">
                                        <p:cTn id="7" dur="1000"/>
                                        <p:tgtEl>
                                          <p:spTgt spid="160"/>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nodeType="clickEffect">
                                  <p:stCondLst>
                                    <p:cond delay="0"/>
                                  </p:stCondLst>
                                  <p:childTnLst>
                                    <p:set>
                                      <p:cBhvr>
                                        <p:cTn id="11" dur="1" fill="hold">
                                          <p:stCondLst>
                                            <p:cond delay="0"/>
                                          </p:stCondLst>
                                        </p:cTn>
                                        <p:tgtEl>
                                          <p:spTgt spid="161"/>
                                        </p:tgtEl>
                                        <p:attrNameLst>
                                          <p:attrName>style.visibility</p:attrName>
                                        </p:attrNameLst>
                                      </p:cBhvr>
                                      <p:to>
                                        <p:strVal val="visible"/>
                                      </p:to>
                                    </p:set>
                                    <p:anim calcmode="lin" valueType="num">
                                      <p:cBhvr additive="base">
                                        <p:cTn id="12" dur="1000"/>
                                        <p:tgtEl>
                                          <p:spTgt spid="161"/>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Shape 168"/>
          <p:cNvSpPr txBox="1">
            <a:spLocks noGrp="1"/>
          </p:cNvSpPr>
          <p:nvPr>
            <p:ph type="title"/>
          </p:nvPr>
        </p:nvSpPr>
        <p:spPr>
          <a:xfrm>
            <a:off x="1103600" y="393750"/>
            <a:ext cx="7038900" cy="9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000">
                <a:latin typeface="Times New Roman"/>
                <a:ea typeface="Times New Roman"/>
                <a:cs typeface="Times New Roman"/>
                <a:sym typeface="Times New Roman"/>
              </a:rPr>
              <a:t>Engineering Design Process</a:t>
            </a:r>
            <a:endParaRPr sz="3000">
              <a:latin typeface="Times New Roman"/>
              <a:ea typeface="Times New Roman"/>
              <a:cs typeface="Times New Roman"/>
              <a:sym typeface="Times New Roman"/>
            </a:endParaRPr>
          </a:p>
        </p:txBody>
      </p:sp>
      <p:pic>
        <p:nvPicPr>
          <p:cNvPr id="169" name="Shape 169"/>
          <p:cNvPicPr preferRelativeResize="0"/>
          <p:nvPr/>
        </p:nvPicPr>
        <p:blipFill>
          <a:blip r:embed="rId3">
            <a:alphaModFix/>
          </a:blip>
          <a:stretch>
            <a:fillRect/>
          </a:stretch>
        </p:blipFill>
        <p:spPr>
          <a:xfrm>
            <a:off x="6809425" y="0"/>
            <a:ext cx="2334576" cy="799425"/>
          </a:xfrm>
          <a:prstGeom prst="rect">
            <a:avLst/>
          </a:prstGeom>
          <a:noFill/>
          <a:ln>
            <a:noFill/>
          </a:ln>
        </p:spPr>
      </p:pic>
      <p:pic>
        <p:nvPicPr>
          <p:cNvPr id="170" name="Shape 170"/>
          <p:cNvPicPr preferRelativeResize="0"/>
          <p:nvPr/>
        </p:nvPicPr>
        <p:blipFill>
          <a:blip r:embed="rId4">
            <a:alphaModFix/>
          </a:blip>
          <a:stretch>
            <a:fillRect/>
          </a:stretch>
        </p:blipFill>
        <p:spPr>
          <a:xfrm>
            <a:off x="0" y="2209800"/>
            <a:ext cx="2334576" cy="2946579"/>
          </a:xfrm>
          <a:prstGeom prst="rect">
            <a:avLst/>
          </a:prstGeom>
          <a:noFill/>
          <a:ln>
            <a:noFill/>
          </a:ln>
        </p:spPr>
      </p:pic>
      <p:sp>
        <p:nvSpPr>
          <p:cNvPr id="171" name="Shape 171"/>
          <p:cNvSpPr txBox="1"/>
          <p:nvPr/>
        </p:nvSpPr>
        <p:spPr>
          <a:xfrm>
            <a:off x="2342025" y="919300"/>
            <a:ext cx="6725700" cy="4085100"/>
          </a:xfrm>
          <a:prstGeom prst="rect">
            <a:avLst/>
          </a:prstGeom>
          <a:noFill/>
          <a:ln>
            <a:noFill/>
          </a:ln>
        </p:spPr>
        <p:txBody>
          <a:bodyPr spcFirstLastPara="1" wrap="square" lIns="91425" tIns="91425" rIns="91425" bIns="91425" anchor="t" anchorCtr="0">
            <a:noAutofit/>
          </a:bodyPr>
          <a:lstStyle/>
          <a:p>
            <a:pPr marL="0" lvl="0" indent="0" rtl="0">
              <a:lnSpc>
                <a:spcPct val="200000"/>
              </a:lnSpc>
              <a:spcBef>
                <a:spcPts val="0"/>
              </a:spcBef>
              <a:spcAft>
                <a:spcPts val="0"/>
              </a:spcAft>
              <a:buNone/>
            </a:pPr>
            <a:endParaRPr sz="1200">
              <a:solidFill>
                <a:srgbClr val="FFFFFF"/>
              </a:solidFill>
              <a:latin typeface="Lato"/>
              <a:ea typeface="Lato"/>
              <a:cs typeface="Lato"/>
              <a:sym typeface="Lato"/>
            </a:endParaRPr>
          </a:p>
          <a:p>
            <a:pPr marL="457200" lvl="0" indent="-304800" rtl="0">
              <a:lnSpc>
                <a:spcPct val="200000"/>
              </a:lnSpc>
              <a:spcBef>
                <a:spcPts val="300"/>
              </a:spcBef>
              <a:spcAft>
                <a:spcPts val="0"/>
              </a:spcAft>
              <a:buClr>
                <a:srgbClr val="FFFFFF"/>
              </a:buClr>
              <a:buSzPts val="1200"/>
              <a:buFont typeface="Times New Roman"/>
              <a:buChar char="●"/>
            </a:pPr>
            <a:r>
              <a:rPr lang="en" sz="1200">
                <a:solidFill>
                  <a:srgbClr val="FFFFFF"/>
                </a:solidFill>
                <a:latin typeface="Times New Roman"/>
                <a:ea typeface="Times New Roman"/>
                <a:cs typeface="Times New Roman"/>
                <a:sym typeface="Times New Roman"/>
              </a:rPr>
              <a:t>We followed standard </a:t>
            </a:r>
            <a:r>
              <a:rPr lang="en" sz="1200" u="sng">
                <a:solidFill>
                  <a:srgbClr val="FFFFFF"/>
                </a:solidFill>
                <a:latin typeface="Times New Roman"/>
                <a:ea typeface="Times New Roman"/>
                <a:cs typeface="Times New Roman"/>
                <a:sym typeface="Times New Roman"/>
              </a:rPr>
              <a:t>engineering design process</a:t>
            </a:r>
            <a:r>
              <a:rPr lang="en" sz="1200">
                <a:solidFill>
                  <a:srgbClr val="FFFFFF"/>
                </a:solidFill>
                <a:latin typeface="Times New Roman"/>
                <a:ea typeface="Times New Roman"/>
                <a:cs typeface="Times New Roman"/>
                <a:sym typeface="Times New Roman"/>
              </a:rPr>
              <a:t> as our methodology with steps  that includes </a:t>
            </a:r>
            <a:endParaRPr sz="1200">
              <a:solidFill>
                <a:srgbClr val="FFFFFF"/>
              </a:solidFill>
              <a:latin typeface="Times New Roman"/>
              <a:ea typeface="Times New Roman"/>
              <a:cs typeface="Times New Roman"/>
              <a:sym typeface="Times New Roman"/>
            </a:endParaRPr>
          </a:p>
          <a:p>
            <a:pPr marL="914400" lvl="1" indent="-304800" rtl="0">
              <a:lnSpc>
                <a:spcPct val="200000"/>
              </a:lnSpc>
              <a:spcBef>
                <a:spcPts val="0"/>
              </a:spcBef>
              <a:spcAft>
                <a:spcPts val="0"/>
              </a:spcAft>
              <a:buClr>
                <a:srgbClr val="FFFFFF"/>
              </a:buClr>
              <a:buSzPts val="1200"/>
              <a:buFont typeface="Times New Roman"/>
              <a:buChar char="○"/>
            </a:pPr>
            <a:r>
              <a:rPr lang="en" sz="1200" b="1" u="sng">
                <a:solidFill>
                  <a:srgbClr val="FFFFFF"/>
                </a:solidFill>
                <a:latin typeface="Times New Roman"/>
                <a:ea typeface="Times New Roman"/>
                <a:cs typeface="Times New Roman"/>
                <a:sym typeface="Times New Roman"/>
              </a:rPr>
              <a:t>ASK</a:t>
            </a:r>
            <a:r>
              <a:rPr lang="en" sz="1200">
                <a:solidFill>
                  <a:srgbClr val="FFFFFF"/>
                </a:solidFill>
                <a:latin typeface="Times New Roman"/>
                <a:ea typeface="Times New Roman"/>
                <a:cs typeface="Times New Roman"/>
                <a:sym typeface="Times New Roman"/>
              </a:rPr>
              <a:t> → </a:t>
            </a:r>
            <a:r>
              <a:rPr lang="en" sz="1200" b="1" u="sng">
                <a:solidFill>
                  <a:srgbClr val="FFFFFF"/>
                </a:solidFill>
                <a:latin typeface="Times New Roman"/>
                <a:ea typeface="Times New Roman"/>
                <a:cs typeface="Times New Roman"/>
                <a:sym typeface="Times New Roman"/>
              </a:rPr>
              <a:t>IMAGINE </a:t>
            </a:r>
            <a:r>
              <a:rPr lang="en" sz="1200">
                <a:solidFill>
                  <a:srgbClr val="FFFFFF"/>
                </a:solidFill>
                <a:latin typeface="Times New Roman"/>
                <a:ea typeface="Times New Roman"/>
                <a:cs typeface="Times New Roman"/>
                <a:sym typeface="Times New Roman"/>
              </a:rPr>
              <a:t>→ </a:t>
            </a:r>
            <a:r>
              <a:rPr lang="en" sz="1200" b="1" u="sng">
                <a:solidFill>
                  <a:srgbClr val="FFFFFF"/>
                </a:solidFill>
                <a:latin typeface="Times New Roman"/>
                <a:ea typeface="Times New Roman"/>
                <a:cs typeface="Times New Roman"/>
                <a:sym typeface="Times New Roman"/>
              </a:rPr>
              <a:t>PLAN </a:t>
            </a:r>
            <a:r>
              <a:rPr lang="en" sz="1200">
                <a:solidFill>
                  <a:srgbClr val="FFFFFF"/>
                </a:solidFill>
                <a:latin typeface="Times New Roman"/>
                <a:ea typeface="Times New Roman"/>
                <a:cs typeface="Times New Roman"/>
                <a:sym typeface="Times New Roman"/>
              </a:rPr>
              <a:t>→ </a:t>
            </a:r>
            <a:r>
              <a:rPr lang="en" sz="1200" b="1" u="sng">
                <a:solidFill>
                  <a:srgbClr val="FFFFFF"/>
                </a:solidFill>
                <a:latin typeface="Times New Roman"/>
                <a:ea typeface="Times New Roman"/>
                <a:cs typeface="Times New Roman"/>
                <a:sym typeface="Times New Roman"/>
              </a:rPr>
              <a:t>CREATE </a:t>
            </a:r>
            <a:r>
              <a:rPr lang="en" sz="1200">
                <a:solidFill>
                  <a:srgbClr val="FFFFFF"/>
                </a:solidFill>
                <a:latin typeface="Times New Roman"/>
                <a:ea typeface="Times New Roman"/>
                <a:cs typeface="Times New Roman"/>
                <a:sym typeface="Times New Roman"/>
              </a:rPr>
              <a:t>→ </a:t>
            </a:r>
            <a:r>
              <a:rPr lang="en" sz="1200" b="1" u="sng">
                <a:solidFill>
                  <a:srgbClr val="FFFFFF"/>
                </a:solidFill>
                <a:latin typeface="Times New Roman"/>
                <a:ea typeface="Times New Roman"/>
                <a:cs typeface="Times New Roman"/>
                <a:sym typeface="Times New Roman"/>
              </a:rPr>
              <a:t>IMPROVE </a:t>
            </a:r>
            <a:r>
              <a:rPr lang="en" sz="1200">
                <a:solidFill>
                  <a:srgbClr val="FFFFFF"/>
                </a:solidFill>
                <a:latin typeface="Times New Roman"/>
                <a:ea typeface="Times New Roman"/>
                <a:cs typeface="Times New Roman"/>
                <a:sym typeface="Times New Roman"/>
              </a:rPr>
              <a:t>→ </a:t>
            </a:r>
            <a:r>
              <a:rPr lang="en" sz="1200" b="1" u="sng">
                <a:solidFill>
                  <a:srgbClr val="FFFFFF"/>
                </a:solidFill>
                <a:latin typeface="Times New Roman"/>
                <a:ea typeface="Times New Roman"/>
                <a:cs typeface="Times New Roman"/>
                <a:sym typeface="Times New Roman"/>
              </a:rPr>
              <a:t>SHARE</a:t>
            </a:r>
            <a:r>
              <a:rPr lang="en" sz="1200">
                <a:solidFill>
                  <a:srgbClr val="FFFFFF"/>
                </a:solidFill>
                <a:latin typeface="Times New Roman"/>
                <a:ea typeface="Times New Roman"/>
                <a:cs typeface="Times New Roman"/>
                <a:sym typeface="Times New Roman"/>
              </a:rPr>
              <a:t> solution   </a:t>
            </a:r>
            <a:endParaRPr sz="1200">
              <a:solidFill>
                <a:srgbClr val="FFFFFF"/>
              </a:solidFill>
              <a:latin typeface="Times New Roman"/>
              <a:ea typeface="Times New Roman"/>
              <a:cs typeface="Times New Roman"/>
              <a:sym typeface="Times New Roman"/>
            </a:endParaRPr>
          </a:p>
          <a:p>
            <a:pPr marL="914400" lvl="1" indent="-304800" rtl="0">
              <a:lnSpc>
                <a:spcPct val="200000"/>
              </a:lnSpc>
              <a:spcBef>
                <a:spcPts val="0"/>
              </a:spcBef>
              <a:spcAft>
                <a:spcPts val="0"/>
              </a:spcAft>
              <a:buClr>
                <a:srgbClr val="FFFFFF"/>
              </a:buClr>
              <a:buSzPts val="1200"/>
              <a:buFont typeface="Times New Roman"/>
              <a:buChar char="○"/>
            </a:pPr>
            <a:r>
              <a:rPr lang="en" sz="1200">
                <a:solidFill>
                  <a:srgbClr val="FFFFFF"/>
                </a:solidFill>
                <a:latin typeface="Times New Roman"/>
                <a:ea typeface="Times New Roman"/>
                <a:cs typeface="Times New Roman"/>
                <a:sym typeface="Times New Roman"/>
              </a:rPr>
              <a:t>Engineering standard: 3-5-ETS1-2 ; </a:t>
            </a:r>
            <a:r>
              <a:rPr lang="en" sz="1200">
                <a:solidFill>
                  <a:schemeClr val="lt1"/>
                </a:solidFill>
                <a:latin typeface="Times New Roman"/>
                <a:ea typeface="Times New Roman"/>
                <a:cs typeface="Times New Roman"/>
                <a:sym typeface="Times New Roman"/>
              </a:rPr>
              <a:t>3-5-ETS1-3</a:t>
            </a:r>
            <a:endParaRPr sz="1200">
              <a:solidFill>
                <a:schemeClr val="lt1"/>
              </a:solidFill>
              <a:latin typeface="Times New Roman"/>
              <a:ea typeface="Times New Roman"/>
              <a:cs typeface="Times New Roman"/>
              <a:sym typeface="Times New Roman"/>
            </a:endParaRPr>
          </a:p>
          <a:p>
            <a:pPr marL="914400" lvl="1" indent="-304800" rtl="0">
              <a:lnSpc>
                <a:spcPct val="200000"/>
              </a:lnSpc>
              <a:spcBef>
                <a:spcPts val="0"/>
              </a:spcBef>
              <a:spcAft>
                <a:spcPts val="0"/>
              </a:spcAft>
              <a:buClr>
                <a:schemeClr val="lt1"/>
              </a:buClr>
              <a:buSzPts val="1200"/>
              <a:buFont typeface="Times New Roman"/>
              <a:buChar char="○"/>
            </a:pPr>
            <a:r>
              <a:rPr lang="en" sz="1200">
                <a:solidFill>
                  <a:schemeClr val="lt1"/>
                </a:solidFill>
                <a:latin typeface="Times New Roman"/>
                <a:ea typeface="Times New Roman"/>
                <a:cs typeface="Times New Roman"/>
                <a:sym typeface="Times New Roman"/>
              </a:rPr>
              <a:t>Program Coding standards for arduino e.g.naming convention, single line comments etc.</a:t>
            </a:r>
            <a:endParaRPr sz="1200">
              <a:solidFill>
                <a:schemeClr val="lt1"/>
              </a:solidFill>
              <a:latin typeface="Times New Roman"/>
              <a:ea typeface="Times New Roman"/>
              <a:cs typeface="Times New Roman"/>
              <a:sym typeface="Times New Roman"/>
            </a:endParaRPr>
          </a:p>
          <a:p>
            <a:pPr marL="457200" lvl="0" indent="-298450" rtl="0">
              <a:lnSpc>
                <a:spcPct val="115000"/>
              </a:lnSpc>
              <a:spcBef>
                <a:spcPts val="0"/>
              </a:spcBef>
              <a:spcAft>
                <a:spcPts val="0"/>
              </a:spcAft>
              <a:buClr>
                <a:srgbClr val="F3F3F3"/>
              </a:buClr>
              <a:buSzPts val="1100"/>
              <a:buChar char="●"/>
            </a:pPr>
            <a:r>
              <a:rPr lang="en" sz="1100">
                <a:solidFill>
                  <a:srgbClr val="F3F3F3"/>
                </a:solidFill>
              </a:rPr>
              <a:t>We did some background research if there any products in market that can efficiently identify recyclable items to avoid intermixing trash, to minimize recyclable items in landfills, and reduce generation of toxic chemicals </a:t>
            </a:r>
            <a:endParaRPr sz="1100">
              <a:solidFill>
                <a:srgbClr val="F3F3F3"/>
              </a:solidFill>
            </a:endParaRPr>
          </a:p>
          <a:p>
            <a:pPr marL="457200" lvl="0" indent="-298450" rtl="0">
              <a:lnSpc>
                <a:spcPct val="115000"/>
              </a:lnSpc>
              <a:spcBef>
                <a:spcPts val="0"/>
              </a:spcBef>
              <a:spcAft>
                <a:spcPts val="0"/>
              </a:spcAft>
              <a:buClr>
                <a:srgbClr val="F3F3F3"/>
              </a:buClr>
              <a:buSzPts val="1100"/>
              <a:buChar char="●"/>
            </a:pPr>
            <a:r>
              <a:rPr lang="en" sz="1100">
                <a:solidFill>
                  <a:srgbClr val="F3F3F3"/>
                </a:solidFill>
              </a:rPr>
              <a:t>We did some brainstorming and came up with 3 different solutions and decided on one final solution </a:t>
            </a:r>
            <a:endParaRPr sz="1100">
              <a:solidFill>
                <a:srgbClr val="F3F3F3"/>
              </a:solidFill>
            </a:endParaRPr>
          </a:p>
          <a:p>
            <a:pPr marL="457200" lvl="0" indent="-304800" rtl="0">
              <a:lnSpc>
                <a:spcPct val="115000"/>
              </a:lnSpc>
              <a:spcBef>
                <a:spcPts val="0"/>
              </a:spcBef>
              <a:spcAft>
                <a:spcPts val="0"/>
              </a:spcAft>
              <a:buClr>
                <a:srgbClr val="F3F3F3"/>
              </a:buClr>
              <a:buSzPts val="1200"/>
              <a:buFont typeface="Times New Roman"/>
              <a:buChar char="●"/>
            </a:pPr>
            <a:r>
              <a:rPr lang="en" sz="1100">
                <a:solidFill>
                  <a:srgbClr val="F3F3F3"/>
                </a:solidFill>
              </a:rPr>
              <a:t>The selected solution for device design has been split into 3 different modules-  metal detector, motion detector, and Display Panel </a:t>
            </a:r>
            <a:endParaRPr sz="1100">
              <a:solidFill>
                <a:srgbClr val="F3F3F3"/>
              </a:solidFill>
            </a:endParaRPr>
          </a:p>
          <a:p>
            <a:pPr marL="457200" lvl="0" indent="-298450" rtl="0">
              <a:lnSpc>
                <a:spcPct val="115000"/>
              </a:lnSpc>
              <a:spcBef>
                <a:spcPts val="0"/>
              </a:spcBef>
              <a:spcAft>
                <a:spcPts val="0"/>
              </a:spcAft>
              <a:buClr>
                <a:srgbClr val="F3F3F3"/>
              </a:buClr>
              <a:buSzPts val="1100"/>
              <a:buChar char="●"/>
            </a:pPr>
            <a:r>
              <a:rPr lang="en" sz="1100">
                <a:solidFill>
                  <a:srgbClr val="F3F3F3"/>
                </a:solidFill>
              </a:rPr>
              <a:t> We first built and tested the 3 modules separately then integrated them and tested the integrated device </a:t>
            </a:r>
            <a:endParaRPr sz="1100">
              <a:solidFill>
                <a:srgbClr val="F3F3F3"/>
              </a:solidFill>
            </a:endParaRPr>
          </a:p>
          <a:p>
            <a:pPr marL="457200" lvl="0" indent="-298450" rtl="0">
              <a:lnSpc>
                <a:spcPct val="115000"/>
              </a:lnSpc>
              <a:spcBef>
                <a:spcPts val="0"/>
              </a:spcBef>
              <a:spcAft>
                <a:spcPts val="0"/>
              </a:spcAft>
              <a:buClr>
                <a:srgbClr val="F3F3F3"/>
              </a:buClr>
              <a:buSzPts val="1100"/>
              <a:buChar char="●"/>
            </a:pPr>
            <a:r>
              <a:rPr lang="en" sz="1100">
                <a:solidFill>
                  <a:srgbClr val="F3F3F3"/>
                </a:solidFill>
              </a:rPr>
              <a:t>We had a couple of bugs along the way with both the separate modules and the integrated device which we persevered to fix then test again</a:t>
            </a:r>
            <a:endParaRPr sz="1100">
              <a:solidFill>
                <a:srgbClr val="F3F3F3"/>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68"/>
                                        </p:tgtEl>
                                        <p:attrNameLst>
                                          <p:attrName>style.visibility</p:attrName>
                                        </p:attrNameLst>
                                      </p:cBhvr>
                                      <p:to>
                                        <p:strVal val="visible"/>
                                      </p:to>
                                    </p:set>
                                    <p:anim calcmode="lin" valueType="num">
                                      <p:cBhvr additive="base">
                                        <p:cTn id="7" dur="1000"/>
                                        <p:tgtEl>
                                          <p:spTgt spid="168"/>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nodeType="clickEffect">
                                  <p:stCondLst>
                                    <p:cond delay="0"/>
                                  </p:stCondLst>
                                  <p:childTnLst>
                                    <p:set>
                                      <p:cBhvr>
                                        <p:cTn id="11" dur="1" fill="hold">
                                          <p:stCondLst>
                                            <p:cond delay="0"/>
                                          </p:stCondLst>
                                        </p:cTn>
                                        <p:tgtEl>
                                          <p:spTgt spid="170"/>
                                        </p:tgtEl>
                                        <p:attrNameLst>
                                          <p:attrName>style.visibility</p:attrName>
                                        </p:attrNameLst>
                                      </p:cBhvr>
                                      <p:to>
                                        <p:strVal val="visible"/>
                                      </p:to>
                                    </p:set>
                                    <p:anim calcmode="lin" valueType="num">
                                      <p:cBhvr additive="base">
                                        <p:cTn id="12" dur="1000"/>
                                        <p:tgtEl>
                                          <p:spTgt spid="170"/>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171"/>
                                        </p:tgtEl>
                                        <p:attrNameLst>
                                          <p:attrName>style.visibility</p:attrName>
                                        </p:attrNameLst>
                                      </p:cBhvr>
                                      <p:to>
                                        <p:strVal val="visible"/>
                                      </p:to>
                                    </p:set>
                                    <p:anim calcmode="lin" valueType="num">
                                      <p:cBhvr additive="base">
                                        <p:cTn id="17" dur="1000"/>
                                        <p:tgtEl>
                                          <p:spTgt spid="171"/>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Shape 176"/>
          <p:cNvSpPr txBox="1">
            <a:spLocks noGrp="1"/>
          </p:cNvSpPr>
          <p:nvPr>
            <p:ph type="body" idx="1"/>
          </p:nvPr>
        </p:nvSpPr>
        <p:spPr>
          <a:xfrm>
            <a:off x="988400" y="1194125"/>
            <a:ext cx="7907100" cy="3865500"/>
          </a:xfrm>
          <a:prstGeom prst="rect">
            <a:avLst/>
          </a:prstGeom>
        </p:spPr>
        <p:txBody>
          <a:bodyPr spcFirstLastPara="1" wrap="square" lIns="91425" tIns="91425" rIns="91425" bIns="91425" anchor="t" anchorCtr="0">
            <a:noAutofit/>
          </a:bodyPr>
          <a:lstStyle/>
          <a:p>
            <a:pPr marL="0" lvl="0" indent="0" rtl="0">
              <a:lnSpc>
                <a:spcPct val="200000"/>
              </a:lnSpc>
              <a:spcBef>
                <a:spcPts val="0"/>
              </a:spcBef>
              <a:spcAft>
                <a:spcPts val="0"/>
              </a:spcAft>
              <a:buNone/>
            </a:pPr>
            <a:r>
              <a:rPr lang="en" sz="1200">
                <a:solidFill>
                  <a:srgbClr val="FFFFFF"/>
                </a:solidFill>
                <a:latin typeface="Times New Roman"/>
                <a:ea typeface="Times New Roman"/>
                <a:cs typeface="Times New Roman"/>
                <a:sym typeface="Times New Roman"/>
              </a:rPr>
              <a:t>Currently there is no single device in the market that can efficiently identify all recyclable items from trash and </a:t>
            </a:r>
            <a:r>
              <a:rPr lang="en" sz="1200">
                <a:latin typeface="Times New Roman"/>
                <a:ea typeface="Times New Roman"/>
                <a:cs typeface="Times New Roman"/>
                <a:sym typeface="Times New Roman"/>
              </a:rPr>
              <a:t>user friendly.</a:t>
            </a:r>
            <a:endParaRPr sz="1200">
              <a:solidFill>
                <a:srgbClr val="FFFFFF"/>
              </a:solidFill>
              <a:latin typeface="Times New Roman"/>
              <a:ea typeface="Times New Roman"/>
              <a:cs typeface="Times New Roman"/>
              <a:sym typeface="Times New Roman"/>
            </a:endParaRPr>
          </a:p>
          <a:p>
            <a:pPr marL="457200" lvl="0" indent="-304800" rtl="0">
              <a:lnSpc>
                <a:spcPct val="200000"/>
              </a:lnSpc>
              <a:spcBef>
                <a:spcPts val="300"/>
              </a:spcBef>
              <a:spcAft>
                <a:spcPts val="0"/>
              </a:spcAft>
              <a:buClr>
                <a:srgbClr val="FFFFFF"/>
              </a:buClr>
              <a:buSzPts val="1200"/>
              <a:buFont typeface="Times New Roman"/>
              <a:buChar char="➢"/>
            </a:pPr>
            <a:r>
              <a:rPr lang="en" sz="1200">
                <a:solidFill>
                  <a:srgbClr val="FFFFFF"/>
                </a:solidFill>
                <a:latin typeface="Times New Roman"/>
                <a:ea typeface="Times New Roman"/>
                <a:cs typeface="Times New Roman"/>
                <a:sym typeface="Times New Roman"/>
              </a:rPr>
              <a:t>We considered the following solution choices  for protype and selected option 1</a:t>
            </a:r>
            <a:endParaRPr sz="1200">
              <a:solidFill>
                <a:srgbClr val="FFFFFF"/>
              </a:solidFill>
              <a:latin typeface="Times New Roman"/>
              <a:ea typeface="Times New Roman"/>
              <a:cs typeface="Times New Roman"/>
              <a:sym typeface="Times New Roman"/>
            </a:endParaRPr>
          </a:p>
          <a:p>
            <a:pPr marL="914400" lvl="1" indent="-304800" rtl="0">
              <a:lnSpc>
                <a:spcPct val="200000"/>
              </a:lnSpc>
              <a:spcBef>
                <a:spcPts val="0"/>
              </a:spcBef>
              <a:spcAft>
                <a:spcPts val="0"/>
              </a:spcAft>
              <a:buClr>
                <a:srgbClr val="FFFFFF"/>
              </a:buClr>
              <a:buSzPts val="1200"/>
              <a:buFont typeface="Times New Roman"/>
              <a:buChar char="○"/>
            </a:pPr>
            <a:r>
              <a:rPr lang="en" sz="1200">
                <a:solidFill>
                  <a:srgbClr val="FFFFFF"/>
                </a:solidFill>
                <a:latin typeface="Times New Roman"/>
                <a:ea typeface="Times New Roman"/>
                <a:cs typeface="Times New Roman"/>
                <a:sym typeface="Times New Roman"/>
              </a:rPr>
              <a:t>Option 1:  A device to identify trash and recyclable items throwing into  the trash bin with lid</a:t>
            </a:r>
            <a:endParaRPr sz="1200">
              <a:solidFill>
                <a:srgbClr val="FFFFFF"/>
              </a:solidFill>
              <a:latin typeface="Times New Roman"/>
              <a:ea typeface="Times New Roman"/>
              <a:cs typeface="Times New Roman"/>
              <a:sym typeface="Times New Roman"/>
            </a:endParaRPr>
          </a:p>
          <a:p>
            <a:pPr marL="914400" lvl="1" indent="-304800" rtl="0">
              <a:lnSpc>
                <a:spcPct val="200000"/>
              </a:lnSpc>
              <a:spcBef>
                <a:spcPts val="0"/>
              </a:spcBef>
              <a:spcAft>
                <a:spcPts val="0"/>
              </a:spcAft>
              <a:buClr>
                <a:srgbClr val="FFFFFF"/>
              </a:buClr>
              <a:buSzPts val="1200"/>
              <a:buFont typeface="Times New Roman"/>
              <a:buChar char="○"/>
            </a:pPr>
            <a:r>
              <a:rPr lang="en" sz="1200">
                <a:solidFill>
                  <a:srgbClr val="FFFFFF"/>
                </a:solidFill>
                <a:latin typeface="Times New Roman"/>
                <a:ea typeface="Times New Roman"/>
                <a:cs typeface="Times New Roman"/>
                <a:sym typeface="Times New Roman"/>
              </a:rPr>
              <a:t>Option 2: A device to identify  recyclable items throwing into  (free flow) the trash bin without  lid</a:t>
            </a:r>
            <a:endParaRPr sz="1200">
              <a:solidFill>
                <a:srgbClr val="FFFFFF"/>
              </a:solidFill>
              <a:latin typeface="Times New Roman"/>
              <a:ea typeface="Times New Roman"/>
              <a:cs typeface="Times New Roman"/>
              <a:sym typeface="Times New Roman"/>
            </a:endParaRPr>
          </a:p>
          <a:p>
            <a:pPr marL="914400" lvl="1" indent="-304800" rtl="0">
              <a:lnSpc>
                <a:spcPct val="200000"/>
              </a:lnSpc>
              <a:spcBef>
                <a:spcPts val="0"/>
              </a:spcBef>
              <a:spcAft>
                <a:spcPts val="0"/>
              </a:spcAft>
              <a:buClr>
                <a:srgbClr val="FFFFFF"/>
              </a:buClr>
              <a:buSzPts val="1200"/>
              <a:buFont typeface="Times New Roman"/>
              <a:buChar char="○"/>
            </a:pPr>
            <a:r>
              <a:rPr lang="en" sz="1200">
                <a:solidFill>
                  <a:srgbClr val="FFFFFF"/>
                </a:solidFill>
                <a:latin typeface="Times New Roman"/>
                <a:ea typeface="Times New Roman"/>
                <a:cs typeface="Times New Roman"/>
                <a:sym typeface="Times New Roman"/>
              </a:rPr>
              <a:t>Option 3: A device to identify  recyclable items from the settled items of the trash bin</a:t>
            </a:r>
            <a:endParaRPr sz="1200">
              <a:solidFill>
                <a:srgbClr val="FFFFFF"/>
              </a:solidFill>
              <a:latin typeface="Times New Roman"/>
              <a:ea typeface="Times New Roman"/>
              <a:cs typeface="Times New Roman"/>
              <a:sym typeface="Times New Roman"/>
            </a:endParaRPr>
          </a:p>
          <a:p>
            <a:pPr marL="457200" lvl="0" indent="0" rtl="0">
              <a:lnSpc>
                <a:spcPct val="200000"/>
              </a:lnSpc>
              <a:spcBef>
                <a:spcPts val="300"/>
              </a:spcBef>
              <a:spcAft>
                <a:spcPts val="0"/>
              </a:spcAft>
              <a:buNone/>
            </a:pPr>
            <a:r>
              <a:rPr lang="en" sz="1200">
                <a:latin typeface="Times New Roman"/>
                <a:ea typeface="Times New Roman"/>
                <a:cs typeface="Times New Roman"/>
                <a:sym typeface="Times New Roman"/>
              </a:rPr>
              <a:t>But after our brainstorm discussions, we found it is practically difficult to identify settled recyclable items from trash bin and also for free flow items without lid. So finally we chose  option 1 as viable solution.                                                                                                                                                                                                                                    </a:t>
            </a:r>
            <a:endParaRPr sz="1200">
              <a:solidFill>
                <a:srgbClr val="FFFFFF"/>
              </a:solidFill>
              <a:latin typeface="Times New Roman"/>
              <a:ea typeface="Times New Roman"/>
              <a:cs typeface="Times New Roman"/>
              <a:sym typeface="Times New Roman"/>
            </a:endParaRPr>
          </a:p>
          <a:p>
            <a:pPr marL="457200" lvl="0" indent="-304800" rtl="0">
              <a:lnSpc>
                <a:spcPct val="200000"/>
              </a:lnSpc>
              <a:spcBef>
                <a:spcPts val="300"/>
              </a:spcBef>
              <a:spcAft>
                <a:spcPts val="0"/>
              </a:spcAft>
              <a:buClr>
                <a:srgbClr val="FFFFFF"/>
              </a:buClr>
              <a:buSzPts val="1200"/>
              <a:buFont typeface="Times New Roman"/>
              <a:buChar char="➢"/>
            </a:pPr>
            <a:r>
              <a:rPr lang="en" sz="1200">
                <a:solidFill>
                  <a:srgbClr val="FFFFFF"/>
                </a:solidFill>
                <a:latin typeface="Times New Roman"/>
                <a:ea typeface="Times New Roman"/>
                <a:cs typeface="Times New Roman"/>
                <a:sym typeface="Times New Roman"/>
              </a:rPr>
              <a:t>We considered the following capabilities for this iteration but it has  foundational framework that can be </a:t>
            </a:r>
            <a:r>
              <a:rPr lang="en" sz="1200">
                <a:latin typeface="Times New Roman"/>
                <a:ea typeface="Times New Roman"/>
                <a:cs typeface="Times New Roman"/>
                <a:sym typeface="Times New Roman"/>
              </a:rPr>
              <a:t>extendable </a:t>
            </a:r>
            <a:endParaRPr sz="1200">
              <a:solidFill>
                <a:srgbClr val="FFFFFF"/>
              </a:solidFill>
              <a:latin typeface="Times New Roman"/>
              <a:ea typeface="Times New Roman"/>
              <a:cs typeface="Times New Roman"/>
              <a:sym typeface="Times New Roman"/>
            </a:endParaRPr>
          </a:p>
          <a:p>
            <a:pPr marL="914400" lvl="1" indent="-304800" rtl="0">
              <a:lnSpc>
                <a:spcPct val="200000"/>
              </a:lnSpc>
              <a:spcBef>
                <a:spcPts val="0"/>
              </a:spcBef>
              <a:spcAft>
                <a:spcPts val="0"/>
              </a:spcAft>
              <a:buClr>
                <a:srgbClr val="FFFFFF"/>
              </a:buClr>
              <a:buSzPts val="1200"/>
              <a:buFont typeface="Times New Roman"/>
              <a:buChar char="○"/>
            </a:pPr>
            <a:r>
              <a:rPr lang="en" sz="1200">
                <a:solidFill>
                  <a:srgbClr val="FFFFFF"/>
                </a:solidFill>
                <a:latin typeface="Times New Roman"/>
                <a:ea typeface="Times New Roman"/>
                <a:cs typeface="Times New Roman"/>
                <a:sym typeface="Times New Roman"/>
              </a:rPr>
              <a:t>Identification of few selected  recyclable items - metal detection scope only, individual loading of the items in  trash bin, LCD display for prompts along with buzzer, Lid auto open/close, residential usage only.</a:t>
            </a:r>
            <a:br>
              <a:rPr lang="en" sz="1200">
                <a:solidFill>
                  <a:srgbClr val="FFFFFF"/>
                </a:solidFill>
                <a:latin typeface="Times New Roman"/>
                <a:ea typeface="Times New Roman"/>
                <a:cs typeface="Times New Roman"/>
                <a:sym typeface="Times New Roman"/>
              </a:rPr>
            </a:br>
            <a:endParaRPr>
              <a:solidFill>
                <a:srgbClr val="FFFFFF"/>
              </a:solidFill>
            </a:endParaRPr>
          </a:p>
        </p:txBody>
      </p:sp>
      <p:sp>
        <p:nvSpPr>
          <p:cNvPr id="177" name="Shape 177"/>
          <p:cNvSpPr txBox="1">
            <a:spLocks noGrp="1"/>
          </p:cNvSpPr>
          <p:nvPr>
            <p:ph type="title"/>
          </p:nvPr>
        </p:nvSpPr>
        <p:spPr>
          <a:xfrm>
            <a:off x="580825" y="280025"/>
            <a:ext cx="7038900" cy="9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000">
                <a:latin typeface="Times New Roman"/>
                <a:ea typeface="Times New Roman"/>
                <a:cs typeface="Times New Roman"/>
                <a:sym typeface="Times New Roman"/>
              </a:rPr>
              <a:t>Major challenges and correlating </a:t>
            </a:r>
            <a:endParaRPr sz="3000">
              <a:latin typeface="Times New Roman"/>
              <a:ea typeface="Times New Roman"/>
              <a:cs typeface="Times New Roman"/>
              <a:sym typeface="Times New Roman"/>
            </a:endParaRPr>
          </a:p>
          <a:p>
            <a:pPr marL="0" lvl="0" indent="0" algn="ctr">
              <a:spcBef>
                <a:spcPts val="0"/>
              </a:spcBef>
              <a:spcAft>
                <a:spcPts val="0"/>
              </a:spcAft>
              <a:buNone/>
            </a:pPr>
            <a:r>
              <a:rPr lang="en" sz="3000">
                <a:latin typeface="Times New Roman"/>
                <a:ea typeface="Times New Roman"/>
                <a:cs typeface="Times New Roman"/>
                <a:sym typeface="Times New Roman"/>
              </a:rPr>
              <a:t>solutions</a:t>
            </a:r>
            <a:endParaRPr sz="3000">
              <a:latin typeface="Times New Roman"/>
              <a:ea typeface="Times New Roman"/>
              <a:cs typeface="Times New Roman"/>
              <a:sym typeface="Times New Roman"/>
            </a:endParaRPr>
          </a:p>
        </p:txBody>
      </p:sp>
      <p:pic>
        <p:nvPicPr>
          <p:cNvPr id="178" name="Shape 178"/>
          <p:cNvPicPr preferRelativeResize="0"/>
          <p:nvPr/>
        </p:nvPicPr>
        <p:blipFill>
          <a:blip r:embed="rId3">
            <a:alphaModFix/>
          </a:blip>
          <a:stretch>
            <a:fillRect/>
          </a:stretch>
        </p:blipFill>
        <p:spPr>
          <a:xfrm>
            <a:off x="6809425" y="0"/>
            <a:ext cx="2334576" cy="79942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77"/>
                                        </p:tgtEl>
                                        <p:attrNameLst>
                                          <p:attrName>style.visibility</p:attrName>
                                        </p:attrNameLst>
                                      </p:cBhvr>
                                      <p:to>
                                        <p:strVal val="visible"/>
                                      </p:to>
                                    </p:set>
                                    <p:anim calcmode="lin" valueType="num">
                                      <p:cBhvr additive="base">
                                        <p:cTn id="7" dur="1000"/>
                                        <p:tgtEl>
                                          <p:spTgt spid="177"/>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nodeType="clickEffect">
                                  <p:stCondLst>
                                    <p:cond delay="0"/>
                                  </p:stCondLst>
                                  <p:childTnLst>
                                    <p:set>
                                      <p:cBhvr>
                                        <p:cTn id="11" dur="1" fill="hold">
                                          <p:stCondLst>
                                            <p:cond delay="0"/>
                                          </p:stCondLst>
                                        </p:cTn>
                                        <p:tgtEl>
                                          <p:spTgt spid="176"/>
                                        </p:tgtEl>
                                        <p:attrNameLst>
                                          <p:attrName>style.visibility</p:attrName>
                                        </p:attrNameLst>
                                      </p:cBhvr>
                                      <p:to>
                                        <p:strVal val="visible"/>
                                      </p:to>
                                    </p:set>
                                    <p:anim calcmode="lin" valueType="num">
                                      <p:cBhvr additive="base">
                                        <p:cTn id="12" dur="1000"/>
                                        <p:tgtEl>
                                          <p:spTgt spid="176"/>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Shape 18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pPr>
            <a:r>
              <a:rPr lang="en" sz="3000">
                <a:latin typeface="Times New Roman"/>
                <a:ea typeface="Times New Roman"/>
                <a:cs typeface="Times New Roman"/>
                <a:sym typeface="Times New Roman"/>
              </a:rPr>
              <a:t>Modules Implementation</a:t>
            </a:r>
            <a:endParaRPr sz="3000">
              <a:latin typeface="Times New Roman"/>
              <a:ea typeface="Times New Roman"/>
              <a:cs typeface="Times New Roman"/>
              <a:sym typeface="Times New Roman"/>
            </a:endParaRPr>
          </a:p>
        </p:txBody>
      </p:sp>
      <p:sp>
        <p:nvSpPr>
          <p:cNvPr id="184" name="Shape 184"/>
          <p:cNvSpPr txBox="1">
            <a:spLocks noGrp="1"/>
          </p:cNvSpPr>
          <p:nvPr>
            <p:ph type="body" idx="1"/>
          </p:nvPr>
        </p:nvSpPr>
        <p:spPr>
          <a:xfrm>
            <a:off x="989725" y="1258950"/>
            <a:ext cx="8070300" cy="3837600"/>
          </a:xfrm>
          <a:prstGeom prst="rect">
            <a:avLst/>
          </a:prstGeom>
        </p:spPr>
        <p:txBody>
          <a:bodyPr spcFirstLastPara="1" wrap="square" lIns="91425" tIns="91425" rIns="91425" bIns="91425" anchor="t" anchorCtr="0">
            <a:noAutofit/>
          </a:bodyPr>
          <a:lstStyle/>
          <a:p>
            <a:pPr marL="0" lvl="0" indent="0" rtl="0">
              <a:lnSpc>
                <a:spcPct val="200000"/>
              </a:lnSpc>
              <a:spcBef>
                <a:spcPts val="0"/>
              </a:spcBef>
              <a:spcAft>
                <a:spcPts val="0"/>
              </a:spcAft>
              <a:buNone/>
            </a:pPr>
            <a:r>
              <a:rPr lang="en" sz="1200">
                <a:solidFill>
                  <a:srgbClr val="FFFFFF"/>
                </a:solidFill>
                <a:latin typeface="Times New Roman"/>
                <a:ea typeface="Times New Roman"/>
                <a:cs typeface="Times New Roman"/>
                <a:sym typeface="Times New Roman"/>
              </a:rPr>
              <a:t>Design and development work has been split into 3 modules:</a:t>
            </a:r>
            <a:endParaRPr sz="1200">
              <a:solidFill>
                <a:srgbClr val="FFFFFF"/>
              </a:solidFill>
              <a:latin typeface="Times New Roman"/>
              <a:ea typeface="Times New Roman"/>
              <a:cs typeface="Times New Roman"/>
              <a:sym typeface="Times New Roman"/>
            </a:endParaRPr>
          </a:p>
          <a:p>
            <a:pPr marL="457200" lvl="0" indent="-304800" rtl="0">
              <a:lnSpc>
                <a:spcPct val="200000"/>
              </a:lnSpc>
              <a:spcBef>
                <a:spcPts val="300"/>
              </a:spcBef>
              <a:spcAft>
                <a:spcPts val="0"/>
              </a:spcAft>
              <a:buSzPts val="1200"/>
              <a:buFont typeface="Times New Roman"/>
              <a:buChar char="➢"/>
            </a:pPr>
            <a:r>
              <a:rPr lang="en" sz="1200">
                <a:solidFill>
                  <a:srgbClr val="FFFFFF"/>
                </a:solidFill>
                <a:latin typeface="Times New Roman"/>
                <a:ea typeface="Times New Roman"/>
                <a:cs typeface="Times New Roman"/>
                <a:sym typeface="Times New Roman"/>
              </a:rPr>
              <a:t>1. Metal Detector : </a:t>
            </a:r>
            <a:r>
              <a:rPr lang="en" sz="1200">
                <a:latin typeface="Times New Roman"/>
                <a:ea typeface="Times New Roman"/>
                <a:cs typeface="Times New Roman"/>
                <a:sym typeface="Times New Roman"/>
              </a:rPr>
              <a:t>Metal Detector is the inductive proximity sensor for detecting the metal items. Metal detector module upon identification of metal sends signals  in a serial fashion to the code deployed on  the arduino board  and LCD.</a:t>
            </a:r>
            <a:endParaRPr sz="1200">
              <a:latin typeface="Times New Roman"/>
              <a:ea typeface="Times New Roman"/>
              <a:cs typeface="Times New Roman"/>
              <a:sym typeface="Times New Roman"/>
            </a:endParaRPr>
          </a:p>
          <a:p>
            <a:pPr marL="0" lvl="0" indent="0" rtl="0">
              <a:lnSpc>
                <a:spcPct val="200000"/>
              </a:lnSpc>
              <a:spcBef>
                <a:spcPts val="300"/>
              </a:spcBef>
              <a:spcAft>
                <a:spcPts val="0"/>
              </a:spcAft>
              <a:buNone/>
            </a:pPr>
            <a:endParaRPr sz="1200">
              <a:latin typeface="Times New Roman"/>
              <a:ea typeface="Times New Roman"/>
              <a:cs typeface="Times New Roman"/>
              <a:sym typeface="Times New Roman"/>
            </a:endParaRPr>
          </a:p>
          <a:p>
            <a:pPr marL="457200" lvl="0" indent="-304800" rtl="0">
              <a:lnSpc>
                <a:spcPct val="200000"/>
              </a:lnSpc>
              <a:spcBef>
                <a:spcPts val="300"/>
              </a:spcBef>
              <a:spcAft>
                <a:spcPts val="0"/>
              </a:spcAft>
              <a:buSzPts val="1200"/>
              <a:buFont typeface="Times New Roman"/>
              <a:buChar char="➢"/>
            </a:pPr>
            <a:r>
              <a:rPr lang="en" sz="1200">
                <a:solidFill>
                  <a:srgbClr val="FFFFFF"/>
                </a:solidFill>
                <a:latin typeface="Times New Roman"/>
                <a:ea typeface="Times New Roman"/>
                <a:cs typeface="Times New Roman"/>
                <a:sym typeface="Times New Roman"/>
              </a:rPr>
              <a:t>2. Motion and Temperature Detector : </a:t>
            </a:r>
            <a:r>
              <a:rPr lang="en" sz="1200">
                <a:latin typeface="Times New Roman"/>
                <a:ea typeface="Times New Roman"/>
                <a:cs typeface="Times New Roman"/>
                <a:sym typeface="Times New Roman"/>
              </a:rPr>
              <a:t>Motion Detector  is an Ultrasonic sensor  to detect the motion of objects within proximity of 5cm to 15cm and sends serial signals to the arduino board that is programmed to  open /close the lid. This also uses Temperature sensor and Real Time Clock (RTC) </a:t>
            </a:r>
            <a:endParaRPr sz="1200">
              <a:latin typeface="Times New Roman"/>
              <a:ea typeface="Times New Roman"/>
              <a:cs typeface="Times New Roman"/>
              <a:sym typeface="Times New Roman"/>
            </a:endParaRPr>
          </a:p>
          <a:p>
            <a:pPr marL="0" lvl="0" indent="0" rtl="0">
              <a:lnSpc>
                <a:spcPct val="200000"/>
              </a:lnSpc>
              <a:spcBef>
                <a:spcPts val="300"/>
              </a:spcBef>
              <a:spcAft>
                <a:spcPts val="0"/>
              </a:spcAft>
              <a:buNone/>
            </a:pPr>
            <a:endParaRPr sz="1200">
              <a:latin typeface="Times New Roman"/>
              <a:ea typeface="Times New Roman"/>
              <a:cs typeface="Times New Roman"/>
              <a:sym typeface="Times New Roman"/>
            </a:endParaRPr>
          </a:p>
          <a:p>
            <a:pPr marL="457200" lvl="0" indent="-304800" rtl="0">
              <a:lnSpc>
                <a:spcPct val="200000"/>
              </a:lnSpc>
              <a:spcBef>
                <a:spcPts val="300"/>
              </a:spcBef>
              <a:spcAft>
                <a:spcPts val="0"/>
              </a:spcAft>
              <a:buSzPts val="1200"/>
              <a:buFont typeface="Times New Roman"/>
              <a:buChar char="➢"/>
            </a:pPr>
            <a:r>
              <a:rPr lang="en" sz="1200">
                <a:solidFill>
                  <a:srgbClr val="FFFFFF"/>
                </a:solidFill>
                <a:latin typeface="Times New Roman"/>
                <a:ea typeface="Times New Roman"/>
                <a:cs typeface="Times New Roman"/>
                <a:sym typeface="Times New Roman"/>
              </a:rPr>
              <a:t>3. Display Panel : </a:t>
            </a:r>
            <a:r>
              <a:rPr lang="en" sz="1200">
                <a:latin typeface="Times New Roman"/>
                <a:ea typeface="Times New Roman"/>
                <a:cs typeface="Times New Roman"/>
                <a:sym typeface="Times New Roman"/>
              </a:rPr>
              <a:t>Based on signals received from metal detector module Liquid Crystal Display (LCD) panel  displays “Please Recycle” prompts, if metal is detected and produces buzzing sound.</a:t>
            </a:r>
            <a:endParaRPr>
              <a:solidFill>
                <a:srgbClr val="FFFFFF"/>
              </a:solidFill>
            </a:endParaRPr>
          </a:p>
        </p:txBody>
      </p:sp>
      <p:pic>
        <p:nvPicPr>
          <p:cNvPr id="185" name="Shape 185"/>
          <p:cNvPicPr preferRelativeResize="0"/>
          <p:nvPr/>
        </p:nvPicPr>
        <p:blipFill>
          <a:blip r:embed="rId3">
            <a:alphaModFix/>
          </a:blip>
          <a:stretch>
            <a:fillRect/>
          </a:stretch>
        </p:blipFill>
        <p:spPr>
          <a:xfrm>
            <a:off x="6809425" y="0"/>
            <a:ext cx="2334576" cy="79942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83"/>
                                        </p:tgtEl>
                                        <p:attrNameLst>
                                          <p:attrName>style.visibility</p:attrName>
                                        </p:attrNameLst>
                                      </p:cBhvr>
                                      <p:to>
                                        <p:strVal val="visible"/>
                                      </p:to>
                                    </p:set>
                                    <p:anim calcmode="lin" valueType="num">
                                      <p:cBhvr additive="base">
                                        <p:cTn id="7" dur="1000"/>
                                        <p:tgtEl>
                                          <p:spTgt spid="183"/>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nodeType="clickEffect">
                                  <p:stCondLst>
                                    <p:cond delay="0"/>
                                  </p:stCondLst>
                                  <p:childTnLst>
                                    <p:set>
                                      <p:cBhvr>
                                        <p:cTn id="11" dur="1" fill="hold">
                                          <p:stCondLst>
                                            <p:cond delay="0"/>
                                          </p:stCondLst>
                                        </p:cTn>
                                        <p:tgtEl>
                                          <p:spTgt spid="184"/>
                                        </p:tgtEl>
                                        <p:attrNameLst>
                                          <p:attrName>style.visibility</p:attrName>
                                        </p:attrNameLst>
                                      </p:cBhvr>
                                      <p:to>
                                        <p:strVal val="visible"/>
                                      </p:to>
                                    </p:set>
                                    <p:anim calcmode="lin" valueType="num">
                                      <p:cBhvr additive="base">
                                        <p:cTn id="12" dur="1000"/>
                                        <p:tgtEl>
                                          <p:spTgt spid="184"/>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Shape 190"/>
          <p:cNvSpPr txBox="1">
            <a:spLocks noGrp="1"/>
          </p:cNvSpPr>
          <p:nvPr>
            <p:ph type="title"/>
          </p:nvPr>
        </p:nvSpPr>
        <p:spPr>
          <a:xfrm>
            <a:off x="1275200" y="248700"/>
            <a:ext cx="7038900" cy="914100"/>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pPr>
            <a:r>
              <a:rPr lang="en"/>
              <a:t>R</a:t>
            </a:r>
            <a:r>
              <a:rPr lang="en" baseline="30000"/>
              <a:t>3</a:t>
            </a:r>
            <a:r>
              <a:rPr lang="en" sz="3000">
                <a:latin typeface="Times New Roman"/>
                <a:ea typeface="Times New Roman"/>
                <a:cs typeface="Times New Roman"/>
                <a:sym typeface="Times New Roman"/>
              </a:rPr>
              <a:t> Flow Diagram </a:t>
            </a:r>
            <a:endParaRPr sz="3000">
              <a:latin typeface="Times New Roman"/>
              <a:ea typeface="Times New Roman"/>
              <a:cs typeface="Times New Roman"/>
              <a:sym typeface="Times New Roman"/>
            </a:endParaRPr>
          </a:p>
        </p:txBody>
      </p:sp>
      <p:pic>
        <p:nvPicPr>
          <p:cNvPr id="191" name="Shape 191"/>
          <p:cNvPicPr preferRelativeResize="0"/>
          <p:nvPr/>
        </p:nvPicPr>
        <p:blipFill>
          <a:blip r:embed="rId3">
            <a:alphaModFix/>
          </a:blip>
          <a:stretch>
            <a:fillRect/>
          </a:stretch>
        </p:blipFill>
        <p:spPr>
          <a:xfrm>
            <a:off x="6809425" y="0"/>
            <a:ext cx="2334576" cy="799425"/>
          </a:xfrm>
          <a:prstGeom prst="rect">
            <a:avLst/>
          </a:prstGeom>
          <a:noFill/>
          <a:ln>
            <a:noFill/>
          </a:ln>
        </p:spPr>
      </p:pic>
      <p:pic>
        <p:nvPicPr>
          <p:cNvPr id="192" name="Shape 192"/>
          <p:cNvPicPr preferRelativeResize="0"/>
          <p:nvPr/>
        </p:nvPicPr>
        <p:blipFill>
          <a:blip r:embed="rId4">
            <a:alphaModFix/>
          </a:blip>
          <a:stretch>
            <a:fillRect/>
          </a:stretch>
        </p:blipFill>
        <p:spPr>
          <a:xfrm>
            <a:off x="1174685" y="1004225"/>
            <a:ext cx="7593616" cy="401652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90"/>
                                        </p:tgtEl>
                                        <p:attrNameLst>
                                          <p:attrName>style.visibility</p:attrName>
                                        </p:attrNameLst>
                                      </p:cBhvr>
                                      <p:to>
                                        <p:strVal val="visible"/>
                                      </p:to>
                                    </p:set>
                                    <p:anim calcmode="lin" valueType="num">
                                      <p:cBhvr additive="base">
                                        <p:cTn id="7" dur="1000"/>
                                        <p:tgtEl>
                                          <p:spTgt spid="190"/>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Shape 19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pPr>
            <a:r>
              <a:rPr lang="en" sz="3000">
                <a:latin typeface="Times New Roman"/>
                <a:ea typeface="Times New Roman"/>
                <a:cs typeface="Times New Roman"/>
                <a:sym typeface="Times New Roman"/>
              </a:rPr>
              <a:t>Materials Needed</a:t>
            </a:r>
            <a:r>
              <a:rPr lang="en" sz="3000" u="sng">
                <a:latin typeface="Times New Roman"/>
                <a:ea typeface="Times New Roman"/>
                <a:cs typeface="Times New Roman"/>
                <a:sym typeface="Times New Roman"/>
              </a:rPr>
              <a:t> </a:t>
            </a:r>
            <a:endParaRPr sz="3000" u="sng">
              <a:latin typeface="Times New Roman"/>
              <a:ea typeface="Times New Roman"/>
              <a:cs typeface="Times New Roman"/>
              <a:sym typeface="Times New Roman"/>
            </a:endParaRPr>
          </a:p>
        </p:txBody>
      </p:sp>
      <p:sp>
        <p:nvSpPr>
          <p:cNvPr id="198" name="Shape 198"/>
          <p:cNvSpPr txBox="1">
            <a:spLocks noGrp="1"/>
          </p:cNvSpPr>
          <p:nvPr>
            <p:ph type="body" idx="1"/>
          </p:nvPr>
        </p:nvSpPr>
        <p:spPr>
          <a:xfrm>
            <a:off x="1297500" y="1491350"/>
            <a:ext cx="7260900" cy="2911200"/>
          </a:xfrm>
          <a:prstGeom prst="rect">
            <a:avLst/>
          </a:prstGeom>
        </p:spPr>
        <p:txBody>
          <a:bodyPr spcFirstLastPara="1" wrap="square" lIns="91425" tIns="91425" rIns="91425" bIns="91425" anchor="t" anchorCtr="0">
            <a:noAutofit/>
          </a:bodyPr>
          <a:lstStyle/>
          <a:p>
            <a:pPr marL="0" lvl="0" indent="0" rtl="0">
              <a:lnSpc>
                <a:spcPct val="200000"/>
              </a:lnSpc>
              <a:spcBef>
                <a:spcPts val="0"/>
              </a:spcBef>
              <a:spcAft>
                <a:spcPts val="0"/>
              </a:spcAft>
              <a:buNone/>
            </a:pPr>
            <a:r>
              <a:rPr lang="en" sz="1200" b="1">
                <a:solidFill>
                  <a:srgbClr val="FFFFFF"/>
                </a:solidFill>
                <a:latin typeface="Times New Roman"/>
                <a:ea typeface="Times New Roman"/>
                <a:cs typeface="Times New Roman"/>
                <a:sym typeface="Times New Roman"/>
              </a:rPr>
              <a:t>Materials Finalized:  </a:t>
            </a:r>
            <a:endParaRPr sz="1200" b="1">
              <a:solidFill>
                <a:srgbClr val="FFFFFF"/>
              </a:solidFill>
              <a:latin typeface="Times New Roman"/>
              <a:ea typeface="Times New Roman"/>
              <a:cs typeface="Times New Roman"/>
              <a:sym typeface="Times New Roman"/>
            </a:endParaRPr>
          </a:p>
          <a:p>
            <a:pPr marL="457200" marR="0" lvl="0" indent="-304800" rtl="0">
              <a:lnSpc>
                <a:spcPct val="200000"/>
              </a:lnSpc>
              <a:spcBef>
                <a:spcPts val="300"/>
              </a:spcBef>
              <a:spcAft>
                <a:spcPts val="0"/>
              </a:spcAft>
              <a:buClr>
                <a:srgbClr val="FFFFFF"/>
              </a:buClr>
              <a:buSzPts val="1200"/>
              <a:buFont typeface="Times New Roman"/>
              <a:buChar char="-"/>
            </a:pPr>
            <a:r>
              <a:rPr lang="en" sz="1200">
                <a:solidFill>
                  <a:srgbClr val="FFFFFF"/>
                </a:solidFill>
                <a:latin typeface="Times New Roman"/>
                <a:ea typeface="Times New Roman"/>
                <a:cs typeface="Times New Roman"/>
                <a:sym typeface="Times New Roman"/>
              </a:rPr>
              <a:t>1 Arduino Mega ATmega2560                                                   -       </a:t>
            </a:r>
            <a:r>
              <a:rPr lang="en" sz="1200">
                <a:latin typeface="Times New Roman"/>
                <a:ea typeface="Times New Roman"/>
                <a:cs typeface="Times New Roman"/>
                <a:sym typeface="Times New Roman"/>
              </a:rPr>
              <a:t>1 Battery holder</a:t>
            </a:r>
            <a:endParaRPr sz="1200">
              <a:solidFill>
                <a:srgbClr val="FFFFFF"/>
              </a:solidFill>
              <a:latin typeface="Times New Roman"/>
              <a:ea typeface="Times New Roman"/>
              <a:cs typeface="Times New Roman"/>
              <a:sym typeface="Times New Roman"/>
            </a:endParaRPr>
          </a:p>
          <a:p>
            <a:pPr marL="457200" marR="0" lvl="0" indent="-304800" rtl="0">
              <a:lnSpc>
                <a:spcPct val="200000"/>
              </a:lnSpc>
              <a:spcBef>
                <a:spcPts val="0"/>
              </a:spcBef>
              <a:spcAft>
                <a:spcPts val="0"/>
              </a:spcAft>
              <a:buClr>
                <a:srgbClr val="FFFFFF"/>
              </a:buClr>
              <a:buSzPts val="1200"/>
              <a:buFont typeface="Times New Roman"/>
              <a:buChar char="-"/>
            </a:pPr>
            <a:r>
              <a:rPr lang="en" sz="1200">
                <a:solidFill>
                  <a:srgbClr val="FFFFFF"/>
                </a:solidFill>
                <a:latin typeface="Times New Roman"/>
                <a:ea typeface="Times New Roman"/>
                <a:cs typeface="Times New Roman"/>
                <a:sym typeface="Times New Roman"/>
              </a:rPr>
              <a:t>1 Inductive Proximity Sensor( NPN type)                                 -	1 Trash bin for prototype</a:t>
            </a:r>
            <a:endParaRPr sz="1200">
              <a:solidFill>
                <a:srgbClr val="FFFFFF"/>
              </a:solidFill>
              <a:latin typeface="Times New Roman"/>
              <a:ea typeface="Times New Roman"/>
              <a:cs typeface="Times New Roman"/>
              <a:sym typeface="Times New Roman"/>
            </a:endParaRPr>
          </a:p>
          <a:p>
            <a:pPr marL="457200" marR="0" lvl="0" indent="-304800" rtl="0">
              <a:lnSpc>
                <a:spcPct val="200000"/>
              </a:lnSpc>
              <a:spcBef>
                <a:spcPts val="0"/>
              </a:spcBef>
              <a:spcAft>
                <a:spcPts val="0"/>
              </a:spcAft>
              <a:buClr>
                <a:srgbClr val="FFFFFF"/>
              </a:buClr>
              <a:buSzPts val="1200"/>
              <a:buFont typeface="Times New Roman"/>
              <a:buChar char="-"/>
            </a:pPr>
            <a:r>
              <a:rPr lang="en" sz="1200">
                <a:solidFill>
                  <a:srgbClr val="FFFFFF"/>
                </a:solidFill>
                <a:latin typeface="Times New Roman"/>
                <a:ea typeface="Times New Roman"/>
                <a:cs typeface="Times New Roman"/>
                <a:sym typeface="Times New Roman"/>
              </a:rPr>
              <a:t>1 Ultrasonic Sensor (HC-SR04)                                                 -	</a:t>
            </a:r>
            <a:r>
              <a:rPr lang="en" sz="1200">
                <a:latin typeface="Times New Roman"/>
                <a:ea typeface="Times New Roman"/>
                <a:cs typeface="Times New Roman"/>
                <a:sym typeface="Times New Roman"/>
              </a:rPr>
              <a:t>1 Buzzer </a:t>
            </a:r>
            <a:endParaRPr sz="1200">
              <a:solidFill>
                <a:srgbClr val="FFFFFF"/>
              </a:solidFill>
              <a:latin typeface="Times New Roman"/>
              <a:ea typeface="Times New Roman"/>
              <a:cs typeface="Times New Roman"/>
              <a:sym typeface="Times New Roman"/>
            </a:endParaRPr>
          </a:p>
          <a:p>
            <a:pPr marL="457200" marR="0" lvl="0" indent="-304800" rtl="0">
              <a:lnSpc>
                <a:spcPct val="200000"/>
              </a:lnSpc>
              <a:spcBef>
                <a:spcPts val="0"/>
              </a:spcBef>
              <a:spcAft>
                <a:spcPts val="0"/>
              </a:spcAft>
              <a:buClr>
                <a:srgbClr val="FFFFFF"/>
              </a:buClr>
              <a:buSzPts val="1200"/>
              <a:buFont typeface="Times New Roman"/>
              <a:buChar char="-"/>
            </a:pPr>
            <a:r>
              <a:rPr lang="en" sz="1200">
                <a:solidFill>
                  <a:srgbClr val="FFFFFF"/>
                </a:solidFill>
                <a:latin typeface="Times New Roman"/>
                <a:ea typeface="Times New Roman"/>
                <a:cs typeface="Times New Roman"/>
                <a:sym typeface="Times New Roman"/>
              </a:rPr>
              <a:t>1 Liquid Crystal Display (HC1624 LCD)                                  -	1 DC Servo (55g)</a:t>
            </a:r>
            <a:endParaRPr sz="1200">
              <a:solidFill>
                <a:srgbClr val="FFFFFF"/>
              </a:solidFill>
              <a:latin typeface="Times New Roman"/>
              <a:ea typeface="Times New Roman"/>
              <a:cs typeface="Times New Roman"/>
              <a:sym typeface="Times New Roman"/>
            </a:endParaRPr>
          </a:p>
          <a:p>
            <a:pPr marL="457200" marR="0" lvl="0" indent="-304800" rtl="0">
              <a:lnSpc>
                <a:spcPct val="200000"/>
              </a:lnSpc>
              <a:spcBef>
                <a:spcPts val="0"/>
              </a:spcBef>
              <a:spcAft>
                <a:spcPts val="0"/>
              </a:spcAft>
              <a:buClr>
                <a:srgbClr val="FFFFFF"/>
              </a:buClr>
              <a:buSzPts val="1200"/>
              <a:buFont typeface="Times New Roman"/>
              <a:buChar char="-"/>
            </a:pPr>
            <a:r>
              <a:rPr lang="en" sz="1200">
                <a:solidFill>
                  <a:srgbClr val="FFFFFF"/>
                </a:solidFill>
                <a:latin typeface="Times New Roman"/>
                <a:ea typeface="Times New Roman"/>
                <a:cs typeface="Times New Roman"/>
                <a:sym typeface="Times New Roman"/>
              </a:rPr>
              <a:t>1 Device holding box	                                                                -	</a:t>
            </a:r>
            <a:r>
              <a:rPr lang="en" sz="1200">
                <a:latin typeface="Times New Roman"/>
                <a:ea typeface="Times New Roman"/>
                <a:cs typeface="Times New Roman"/>
                <a:sym typeface="Times New Roman"/>
              </a:rPr>
              <a:t>6V battery ( Quantity 4)</a:t>
            </a:r>
            <a:r>
              <a:rPr lang="en" sz="1200">
                <a:solidFill>
                  <a:srgbClr val="FFFFFF"/>
                </a:solidFill>
                <a:latin typeface="Times New Roman"/>
                <a:ea typeface="Times New Roman"/>
                <a:cs typeface="Times New Roman"/>
                <a:sym typeface="Times New Roman"/>
              </a:rPr>
              <a:t>     </a:t>
            </a:r>
            <a:endParaRPr sz="1200">
              <a:solidFill>
                <a:srgbClr val="FFFFFF"/>
              </a:solidFill>
              <a:latin typeface="Times New Roman"/>
              <a:ea typeface="Times New Roman"/>
              <a:cs typeface="Times New Roman"/>
              <a:sym typeface="Times New Roman"/>
            </a:endParaRPr>
          </a:p>
          <a:p>
            <a:pPr marL="457200" marR="0" lvl="0" indent="-304800" rtl="0">
              <a:lnSpc>
                <a:spcPct val="200000"/>
              </a:lnSpc>
              <a:spcBef>
                <a:spcPts val="0"/>
              </a:spcBef>
              <a:spcAft>
                <a:spcPts val="0"/>
              </a:spcAft>
              <a:buClr>
                <a:srgbClr val="FFFFFF"/>
              </a:buClr>
              <a:buSzPts val="1200"/>
              <a:buFont typeface="Times New Roman"/>
              <a:buChar char="-"/>
            </a:pPr>
            <a:r>
              <a:rPr lang="en" sz="1200">
                <a:solidFill>
                  <a:srgbClr val="FFFFFF"/>
                </a:solidFill>
                <a:latin typeface="Times New Roman"/>
                <a:ea typeface="Times New Roman"/>
                <a:cs typeface="Times New Roman"/>
                <a:sym typeface="Times New Roman"/>
              </a:rPr>
              <a:t>1 RTC and Temperature Sensor (DS3231)                                 -	Miscellaneous                                     </a:t>
            </a:r>
            <a:endParaRPr sz="1200">
              <a:solidFill>
                <a:srgbClr val="FFFFFF"/>
              </a:solidFill>
              <a:latin typeface="Times New Roman"/>
              <a:ea typeface="Times New Roman"/>
              <a:cs typeface="Times New Roman"/>
              <a:sym typeface="Times New Roman"/>
            </a:endParaRPr>
          </a:p>
          <a:p>
            <a:pPr marL="0" marR="0" lvl="0" indent="0" rtl="0">
              <a:lnSpc>
                <a:spcPct val="200000"/>
              </a:lnSpc>
              <a:spcBef>
                <a:spcPts val="300"/>
              </a:spcBef>
              <a:spcAft>
                <a:spcPts val="0"/>
              </a:spcAft>
              <a:buNone/>
            </a:pPr>
            <a:endParaRPr sz="1200">
              <a:solidFill>
                <a:srgbClr val="FFFFFF"/>
              </a:solidFill>
              <a:latin typeface="Times New Roman"/>
              <a:ea typeface="Times New Roman"/>
              <a:cs typeface="Times New Roman"/>
              <a:sym typeface="Times New Roman"/>
            </a:endParaRPr>
          </a:p>
          <a:p>
            <a:pPr marL="0" lvl="0" indent="0">
              <a:spcBef>
                <a:spcPts val="300"/>
              </a:spcBef>
              <a:spcAft>
                <a:spcPts val="1600"/>
              </a:spcAft>
              <a:buNone/>
            </a:pPr>
            <a:endParaRPr>
              <a:solidFill>
                <a:srgbClr val="FFFFFF"/>
              </a:solidFill>
            </a:endParaRPr>
          </a:p>
        </p:txBody>
      </p:sp>
      <p:pic>
        <p:nvPicPr>
          <p:cNvPr id="199" name="Shape 199"/>
          <p:cNvPicPr preferRelativeResize="0"/>
          <p:nvPr/>
        </p:nvPicPr>
        <p:blipFill>
          <a:blip r:embed="rId3">
            <a:alphaModFix/>
          </a:blip>
          <a:stretch>
            <a:fillRect/>
          </a:stretch>
        </p:blipFill>
        <p:spPr>
          <a:xfrm>
            <a:off x="6809425" y="0"/>
            <a:ext cx="2334576" cy="79942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97"/>
                                        </p:tgtEl>
                                        <p:attrNameLst>
                                          <p:attrName>style.visibility</p:attrName>
                                        </p:attrNameLst>
                                      </p:cBhvr>
                                      <p:to>
                                        <p:strVal val="visible"/>
                                      </p:to>
                                    </p:set>
                                    <p:anim calcmode="lin" valueType="num">
                                      <p:cBhvr additive="base">
                                        <p:cTn id="7" dur="1000"/>
                                        <p:tgtEl>
                                          <p:spTgt spid="197"/>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nodeType="clickEffect">
                                  <p:stCondLst>
                                    <p:cond delay="0"/>
                                  </p:stCondLst>
                                  <p:childTnLst>
                                    <p:set>
                                      <p:cBhvr>
                                        <p:cTn id="11" dur="1" fill="hold">
                                          <p:stCondLst>
                                            <p:cond delay="0"/>
                                          </p:stCondLst>
                                        </p:cTn>
                                        <p:tgtEl>
                                          <p:spTgt spid="198"/>
                                        </p:tgtEl>
                                        <p:attrNameLst>
                                          <p:attrName>style.visibility</p:attrName>
                                        </p:attrNameLst>
                                      </p:cBhvr>
                                      <p:to>
                                        <p:strVal val="visible"/>
                                      </p:to>
                                    </p:set>
                                    <p:anim calcmode="lin" valueType="num">
                                      <p:cBhvr additive="base">
                                        <p:cTn id="12" dur="1000"/>
                                        <p:tgtEl>
                                          <p:spTgt spid="198"/>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1162</Words>
  <Application>Microsoft Office PowerPoint</Application>
  <PresentationFormat>On-screen Show (16:9)</PresentationFormat>
  <Paragraphs>138</Paragraphs>
  <Slides>17</Slides>
  <Notes>17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Times New Roman</vt:lpstr>
      <vt:lpstr>Arial</vt:lpstr>
      <vt:lpstr>Lato</vt:lpstr>
      <vt:lpstr>Montserrat</vt:lpstr>
      <vt:lpstr>Roboto</vt:lpstr>
      <vt:lpstr>Focus</vt:lpstr>
      <vt:lpstr>PowerPoint Presentation</vt:lpstr>
      <vt:lpstr>Project Objective</vt:lpstr>
      <vt:lpstr>About Our Client Gemma Evans</vt:lpstr>
      <vt:lpstr>Client Requirements</vt:lpstr>
      <vt:lpstr>Engineering Design Process</vt:lpstr>
      <vt:lpstr>Major challenges and correlating  solutions</vt:lpstr>
      <vt:lpstr>Modules Implementation</vt:lpstr>
      <vt:lpstr>R3 Flow Diagram </vt:lpstr>
      <vt:lpstr>Materials Needed </vt:lpstr>
      <vt:lpstr>Prototype Demonstration</vt:lpstr>
      <vt:lpstr>Testing approach and Results </vt:lpstr>
      <vt:lpstr>R3 Efficiency</vt:lpstr>
      <vt:lpstr>Test Data and Graphs for Non-Metal</vt:lpstr>
      <vt:lpstr>Test Data and Graphs for Metal</vt:lpstr>
      <vt:lpstr>Conclusion</vt:lpstr>
      <vt:lpstr>Next Steps / Recommendations</vt:lpstr>
      <vt:lpstr>Any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NagendraPrakash Karri</dc:creator>
  <cp:lastModifiedBy>NagendraPrakash Karri</cp:lastModifiedBy>
  <cp:revision>1</cp:revision>
  <dcterms:modified xsi:type="dcterms:W3CDTF">2018-05-05T10:56:42Z</dcterms:modified>
</cp:coreProperties>
</file>